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3" r:id="rId8"/>
    <p:sldId id="262" r:id="rId9"/>
    <p:sldId id="264" r:id="rId10"/>
    <p:sldId id="265" r:id="rId11"/>
    <p:sldId id="266" r:id="rId12"/>
    <p:sldId id="270" r:id="rId13"/>
    <p:sldId id="271" r:id="rId14"/>
    <p:sldId id="267"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044" autoAdjust="0"/>
  </p:normalViewPr>
  <p:slideViewPr>
    <p:cSldViewPr snapToGrid="0">
      <p:cViewPr varScale="1">
        <p:scale>
          <a:sx n="84" d="100"/>
          <a:sy n="84" d="100"/>
        </p:scale>
        <p:origin x="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9841D-BD38-4095-A53B-37F52657DE96}" type="datetimeFigureOut">
              <a:rPr lang="zh-CN" altLang="en-US" smtClean="0"/>
              <a:t>2017/3/18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102FDE-88FD-4CD2-B8FB-7CD8790161EE}" type="slidenum">
              <a:rPr lang="zh-CN" altLang="en-US" smtClean="0"/>
              <a:t>‹#›</a:t>
            </a:fld>
            <a:endParaRPr lang="zh-CN" altLang="en-US"/>
          </a:p>
        </p:txBody>
      </p:sp>
    </p:spTree>
    <p:extLst>
      <p:ext uri="{BB962C8B-B14F-4D97-AF65-F5344CB8AC3E}">
        <p14:creationId xmlns:p14="http://schemas.microsoft.com/office/powerpoint/2010/main" val="3819384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102FDE-88FD-4CD2-B8FB-7CD8790161EE}" type="slidenum">
              <a:rPr lang="zh-CN" altLang="en-US" smtClean="0"/>
              <a:t>2</a:t>
            </a:fld>
            <a:endParaRPr lang="zh-CN" altLang="en-US"/>
          </a:p>
        </p:txBody>
      </p:sp>
    </p:spTree>
    <p:extLst>
      <p:ext uri="{BB962C8B-B14F-4D97-AF65-F5344CB8AC3E}">
        <p14:creationId xmlns:p14="http://schemas.microsoft.com/office/powerpoint/2010/main" val="1788397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SAF</a:t>
            </a:r>
          </a:p>
          <a:p>
            <a:r>
              <a:rPr lang="en-US" altLang="zh-CN" dirty="0" smtClean="0"/>
              <a:t>SMF </a:t>
            </a:r>
            <a:r>
              <a:rPr lang="zh-CN" altLang="en-US" dirty="0" smtClean="0"/>
              <a:t>极有可能什么都做不了</a:t>
            </a:r>
            <a:endParaRPr lang="en-US" altLang="zh-CN" dirty="0" smtClean="0"/>
          </a:p>
          <a:p>
            <a:endParaRPr lang="en-US" altLang="zh-CN" dirty="0" smtClean="0"/>
          </a:p>
          <a:p>
            <a:r>
              <a:rPr lang="en-US" altLang="zh-CN" dirty="0" smtClean="0"/>
              <a:t>AMF </a:t>
            </a:r>
            <a:r>
              <a:rPr lang="zh-CN" altLang="en-US" dirty="0" smtClean="0"/>
              <a:t>可扩大最大可到</a:t>
            </a:r>
            <a:r>
              <a:rPr lang="en-US" altLang="zh-CN" dirty="0" err="1" smtClean="0"/>
              <a:t>maxsize</a:t>
            </a:r>
            <a:endParaRPr lang="en-US" altLang="zh-CN" dirty="0" smtClean="0"/>
          </a:p>
          <a:p>
            <a:r>
              <a:rPr lang="zh-CN" altLang="en-US" dirty="0" smtClean="0"/>
              <a:t>无噪声检测</a:t>
            </a:r>
            <a:endParaRPr lang="zh-CN" altLang="en-US" dirty="0"/>
          </a:p>
        </p:txBody>
      </p:sp>
      <p:sp>
        <p:nvSpPr>
          <p:cNvPr id="4" name="灯片编号占位符 3"/>
          <p:cNvSpPr>
            <a:spLocks noGrp="1"/>
          </p:cNvSpPr>
          <p:nvPr>
            <p:ph type="sldNum" sz="quarter" idx="10"/>
          </p:nvPr>
        </p:nvSpPr>
        <p:spPr/>
        <p:txBody>
          <a:bodyPr/>
          <a:lstStyle/>
          <a:p>
            <a:fld id="{47102FDE-88FD-4CD2-B8FB-7CD8790161EE}" type="slidenum">
              <a:rPr lang="zh-CN" altLang="en-US" smtClean="0"/>
              <a:t>3</a:t>
            </a:fld>
            <a:endParaRPr lang="zh-CN" altLang="en-US"/>
          </a:p>
        </p:txBody>
      </p:sp>
    </p:spTree>
    <p:extLst>
      <p:ext uri="{BB962C8B-B14F-4D97-AF65-F5344CB8AC3E}">
        <p14:creationId xmlns:p14="http://schemas.microsoft.com/office/powerpoint/2010/main" val="208003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 </a:t>
            </a:r>
            <a:r>
              <a:rPr lang="zh-CN" altLang="en-US" dirty="0" smtClean="0"/>
              <a:t>原图</a:t>
            </a:r>
            <a:endParaRPr lang="en-US" altLang="zh-CN" dirty="0" smtClean="0"/>
          </a:p>
          <a:p>
            <a:r>
              <a:rPr lang="en-US" altLang="zh-CN" dirty="0" smtClean="0"/>
              <a:t>B </a:t>
            </a:r>
            <a:r>
              <a:rPr lang="zh-CN" altLang="en-US" dirty="0" smtClean="0"/>
              <a:t>噪声图</a:t>
            </a:r>
            <a:endParaRPr lang="en-US" altLang="zh-CN" dirty="0" smtClean="0"/>
          </a:p>
          <a:p>
            <a:r>
              <a:rPr lang="en-US" altLang="zh-CN" dirty="0" smtClean="0"/>
              <a:t>C SAF standard average filter</a:t>
            </a:r>
          </a:p>
          <a:p>
            <a:r>
              <a:rPr lang="en-US" altLang="zh-CN" dirty="0" smtClean="0"/>
              <a:t>D SMF standard Median Filter</a:t>
            </a:r>
          </a:p>
          <a:p>
            <a:r>
              <a:rPr lang="en-US" altLang="zh-CN" dirty="0" smtClean="0"/>
              <a:t>E AMF Adaptive Median Filter</a:t>
            </a:r>
          </a:p>
          <a:p>
            <a:r>
              <a:rPr lang="en-US" altLang="zh-CN" dirty="0" smtClean="0"/>
              <a:t>F PA</a:t>
            </a:r>
            <a:endParaRPr lang="zh-CN" altLang="en-US" dirty="0"/>
          </a:p>
        </p:txBody>
      </p:sp>
      <p:sp>
        <p:nvSpPr>
          <p:cNvPr id="4" name="灯片编号占位符 3"/>
          <p:cNvSpPr>
            <a:spLocks noGrp="1"/>
          </p:cNvSpPr>
          <p:nvPr>
            <p:ph type="sldNum" sz="quarter" idx="10"/>
          </p:nvPr>
        </p:nvSpPr>
        <p:spPr/>
        <p:txBody>
          <a:bodyPr/>
          <a:lstStyle/>
          <a:p>
            <a:fld id="{47102FDE-88FD-4CD2-B8FB-7CD8790161EE}" type="slidenum">
              <a:rPr lang="zh-CN" altLang="en-US" smtClean="0"/>
              <a:t>6</a:t>
            </a:fld>
            <a:endParaRPr lang="zh-CN" altLang="en-US"/>
          </a:p>
        </p:txBody>
      </p:sp>
    </p:spTree>
    <p:extLst>
      <p:ext uri="{BB962C8B-B14F-4D97-AF65-F5344CB8AC3E}">
        <p14:creationId xmlns:p14="http://schemas.microsoft.com/office/powerpoint/2010/main" val="343785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SSIM Structural Similarity</a:t>
            </a:r>
          </a:p>
          <a:p>
            <a:r>
              <a:rPr lang="en-US" altLang="zh-CN" dirty="0" smtClean="0"/>
              <a:t>FSIM Feature</a:t>
            </a:r>
            <a:r>
              <a:rPr lang="en-US" altLang="zh-CN" baseline="0" dirty="0" smtClean="0"/>
              <a:t> S</a:t>
            </a:r>
            <a:r>
              <a:rPr lang="en-US" altLang="zh-CN" dirty="0" smtClean="0"/>
              <a:t>imilarity </a:t>
            </a:r>
          </a:p>
          <a:p>
            <a:r>
              <a:rPr lang="en-US" altLang="zh-CN" dirty="0" smtClean="0"/>
              <a:t>HD </a:t>
            </a:r>
            <a:r>
              <a:rPr lang="zh-CN" altLang="en-US" dirty="0" smtClean="0"/>
              <a:t>直方图距离 直接衡量相似度</a:t>
            </a:r>
            <a:endParaRPr lang="zh-CN" altLang="en-US" dirty="0"/>
          </a:p>
        </p:txBody>
      </p:sp>
      <p:sp>
        <p:nvSpPr>
          <p:cNvPr id="4" name="灯片编号占位符 3"/>
          <p:cNvSpPr>
            <a:spLocks noGrp="1"/>
          </p:cNvSpPr>
          <p:nvPr>
            <p:ph type="sldNum" sz="quarter" idx="10"/>
          </p:nvPr>
        </p:nvSpPr>
        <p:spPr/>
        <p:txBody>
          <a:bodyPr/>
          <a:lstStyle/>
          <a:p>
            <a:fld id="{47102FDE-88FD-4CD2-B8FB-7CD8790161EE}" type="slidenum">
              <a:rPr lang="zh-CN" altLang="en-US" smtClean="0"/>
              <a:t>9</a:t>
            </a:fld>
            <a:endParaRPr lang="zh-CN" altLang="en-US"/>
          </a:p>
        </p:txBody>
      </p:sp>
    </p:spTree>
    <p:extLst>
      <p:ext uri="{BB962C8B-B14F-4D97-AF65-F5344CB8AC3E}">
        <p14:creationId xmlns:p14="http://schemas.microsoft.com/office/powerpoint/2010/main" val="143501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横向，相同指标，不同算法</a:t>
            </a:r>
            <a:endParaRPr lang="en-US" altLang="zh-CN" dirty="0" smtClean="0"/>
          </a:p>
          <a:p>
            <a:r>
              <a:rPr lang="zh-CN" altLang="en-US" dirty="0" smtClean="0"/>
              <a:t>纵向，相同算法，不同指标</a:t>
            </a:r>
            <a:endParaRPr lang="zh-CN" altLang="en-US" dirty="0"/>
          </a:p>
        </p:txBody>
      </p:sp>
      <p:sp>
        <p:nvSpPr>
          <p:cNvPr id="4" name="灯片编号占位符 3"/>
          <p:cNvSpPr>
            <a:spLocks noGrp="1"/>
          </p:cNvSpPr>
          <p:nvPr>
            <p:ph type="sldNum" sz="quarter" idx="10"/>
          </p:nvPr>
        </p:nvSpPr>
        <p:spPr/>
        <p:txBody>
          <a:bodyPr/>
          <a:lstStyle/>
          <a:p>
            <a:fld id="{47102FDE-88FD-4CD2-B8FB-7CD8790161EE}" type="slidenum">
              <a:rPr lang="zh-CN" altLang="en-US" smtClean="0"/>
              <a:t>10</a:t>
            </a:fld>
            <a:endParaRPr lang="zh-CN" altLang="en-US"/>
          </a:p>
        </p:txBody>
      </p:sp>
    </p:spTree>
    <p:extLst>
      <p:ext uri="{BB962C8B-B14F-4D97-AF65-F5344CB8AC3E}">
        <p14:creationId xmlns:p14="http://schemas.microsoft.com/office/powerpoint/2010/main" val="2689714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3/18/2017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3/18/2017</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89213" y="3791465"/>
            <a:ext cx="8915399" cy="2262781"/>
          </a:xfrm>
        </p:spPr>
        <p:txBody>
          <a:bodyPr>
            <a:normAutofit fontScale="90000"/>
          </a:bodyPr>
          <a:lstStyle/>
          <a:p>
            <a:r>
              <a:rPr lang="zh-CN" altLang="en-US" b="1" dirty="0" smtClean="0"/>
              <a:t>噪</a:t>
            </a:r>
            <a:r>
              <a:rPr lang="zh-CN" altLang="en-US" b="1" dirty="0"/>
              <a:t>逸</a:t>
            </a:r>
            <a:br>
              <a:rPr lang="zh-CN" altLang="en-US" b="1" dirty="0"/>
            </a:br>
            <a:r>
              <a:rPr lang="en-US" altLang="zh-CN" b="1" dirty="0" smtClean="0"/>
              <a:t>		</a:t>
            </a:r>
            <a:r>
              <a:rPr lang="en-US" altLang="zh-CN" sz="3100" b="1" dirty="0" smtClean="0"/>
              <a:t>——</a:t>
            </a:r>
            <a:r>
              <a:rPr lang="zh-CN" altLang="en-US" sz="3100" b="1" dirty="0"/>
              <a:t>基于动态窗口的图像椒盐噪声</a:t>
            </a:r>
            <a:r>
              <a:rPr lang="zh-CN" altLang="en-US" sz="3100" b="1" dirty="0" smtClean="0"/>
              <a:t>高效去除</a:t>
            </a:r>
            <a:r>
              <a:rPr lang="zh-CN" altLang="en-US" sz="3100" b="1" dirty="0"/>
              <a:t>工具 </a:t>
            </a:r>
            <a:r>
              <a:rPr lang="zh-CN" altLang="zh-CN" dirty="0" smtClean="0"/>
              <a:t/>
            </a:r>
            <a:br>
              <a:rPr lang="zh-CN" altLang="zh-CN" dirty="0" smtClean="0"/>
            </a:br>
            <a:r>
              <a:rPr lang="en-US" altLang="zh-CN" b="1" dirty="0" smtClean="0"/>
              <a:t/>
            </a:r>
            <a:br>
              <a:rPr lang="en-US" altLang="zh-CN" b="1" dirty="0" smtClean="0"/>
            </a:br>
            <a:endParaRPr lang="zh-CN" altLang="en-US" dirty="0"/>
          </a:p>
        </p:txBody>
      </p:sp>
      <p:sp>
        <p:nvSpPr>
          <p:cNvPr id="3" name="副标题 2"/>
          <p:cNvSpPr>
            <a:spLocks noGrp="1"/>
          </p:cNvSpPr>
          <p:nvPr>
            <p:ph type="subTitle" idx="1"/>
          </p:nvPr>
        </p:nvSpPr>
        <p:spPr/>
        <p:txBody>
          <a:bodyPr/>
          <a:lstStyle/>
          <a:p>
            <a:r>
              <a:rPr lang="en-US" altLang="zh-CN" dirty="0" smtClean="0"/>
              <a:t>14061059 </a:t>
            </a:r>
            <a:r>
              <a:rPr lang="zh-CN" altLang="en-US" dirty="0" smtClean="0"/>
              <a:t>王思琪</a:t>
            </a:r>
            <a:endParaRPr lang="en-US" altLang="zh-CN" dirty="0" smtClean="0"/>
          </a:p>
          <a:p>
            <a:r>
              <a:rPr lang="en-US" altLang="zh-CN" dirty="0" smtClean="0"/>
              <a:t>14061053 </a:t>
            </a:r>
            <a:r>
              <a:rPr lang="zh-CN" altLang="en-US" dirty="0" smtClean="0"/>
              <a:t>岳桐宇</a:t>
            </a:r>
            <a:endParaRPr lang="zh-CN" altLang="en-US" dirty="0"/>
          </a:p>
        </p:txBody>
      </p:sp>
    </p:spTree>
    <p:extLst>
      <p:ext uri="{BB962C8B-B14F-4D97-AF65-F5344CB8AC3E}">
        <p14:creationId xmlns:p14="http://schemas.microsoft.com/office/powerpoint/2010/main" val="2468961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实验结果</a:t>
            </a:r>
          </a:p>
        </p:txBody>
      </p:sp>
      <p:graphicFrame>
        <p:nvGraphicFramePr>
          <p:cNvPr id="4" name="表格 3"/>
          <p:cNvGraphicFramePr>
            <a:graphicFrameLocks noGrp="1"/>
          </p:cNvGraphicFramePr>
          <p:nvPr>
            <p:extLst>
              <p:ext uri="{D42A27DB-BD31-4B8C-83A1-F6EECF244321}">
                <p14:modId xmlns:p14="http://schemas.microsoft.com/office/powerpoint/2010/main" val="3571905993"/>
              </p:ext>
            </p:extLst>
          </p:nvPr>
        </p:nvGraphicFramePr>
        <p:xfrm>
          <a:off x="2592929" y="1905000"/>
          <a:ext cx="8911683" cy="3201267"/>
        </p:xfrm>
        <a:graphic>
          <a:graphicData uri="http://schemas.openxmlformats.org/drawingml/2006/table">
            <a:tbl>
              <a:tblPr firstRow="1" firstCol="1" bandRow="1">
                <a:tableStyleId>{5C22544A-7EE6-4342-B048-85BDC9FD1C3A}</a:tableStyleId>
              </a:tblPr>
              <a:tblGrid>
                <a:gridCol w="1132702">
                  <a:extLst>
                    <a:ext uri="{9D8B030D-6E8A-4147-A177-3AD203B41FA5}">
                      <a16:colId xmlns:a16="http://schemas.microsoft.com/office/drawing/2014/main" val="2247801081"/>
                    </a:ext>
                  </a:extLst>
                </a:gridCol>
                <a:gridCol w="971474">
                  <a:extLst>
                    <a:ext uri="{9D8B030D-6E8A-4147-A177-3AD203B41FA5}">
                      <a16:colId xmlns:a16="http://schemas.microsoft.com/office/drawing/2014/main" val="2400768299"/>
                    </a:ext>
                  </a:extLst>
                </a:gridCol>
                <a:gridCol w="972501">
                  <a:extLst>
                    <a:ext uri="{9D8B030D-6E8A-4147-A177-3AD203B41FA5}">
                      <a16:colId xmlns:a16="http://schemas.microsoft.com/office/drawing/2014/main" val="1532674442"/>
                    </a:ext>
                  </a:extLst>
                </a:gridCol>
                <a:gridCol w="972501">
                  <a:extLst>
                    <a:ext uri="{9D8B030D-6E8A-4147-A177-3AD203B41FA5}">
                      <a16:colId xmlns:a16="http://schemas.microsoft.com/office/drawing/2014/main" val="2609522340"/>
                    </a:ext>
                  </a:extLst>
                </a:gridCol>
                <a:gridCol w="972501">
                  <a:extLst>
                    <a:ext uri="{9D8B030D-6E8A-4147-A177-3AD203B41FA5}">
                      <a16:colId xmlns:a16="http://schemas.microsoft.com/office/drawing/2014/main" val="2639116483"/>
                    </a:ext>
                  </a:extLst>
                </a:gridCol>
                <a:gridCol w="972501">
                  <a:extLst>
                    <a:ext uri="{9D8B030D-6E8A-4147-A177-3AD203B41FA5}">
                      <a16:colId xmlns:a16="http://schemas.microsoft.com/office/drawing/2014/main" val="982362835"/>
                    </a:ext>
                  </a:extLst>
                </a:gridCol>
                <a:gridCol w="972501">
                  <a:extLst>
                    <a:ext uri="{9D8B030D-6E8A-4147-A177-3AD203B41FA5}">
                      <a16:colId xmlns:a16="http://schemas.microsoft.com/office/drawing/2014/main" val="321922666"/>
                    </a:ext>
                  </a:extLst>
                </a:gridCol>
                <a:gridCol w="972501">
                  <a:extLst>
                    <a:ext uri="{9D8B030D-6E8A-4147-A177-3AD203B41FA5}">
                      <a16:colId xmlns:a16="http://schemas.microsoft.com/office/drawing/2014/main" val="8496306"/>
                    </a:ext>
                  </a:extLst>
                </a:gridCol>
                <a:gridCol w="972501">
                  <a:extLst>
                    <a:ext uri="{9D8B030D-6E8A-4147-A177-3AD203B41FA5}">
                      <a16:colId xmlns:a16="http://schemas.microsoft.com/office/drawing/2014/main" val="187058833"/>
                    </a:ext>
                  </a:extLst>
                </a:gridCol>
              </a:tblGrid>
              <a:tr h="519030">
                <a:tc rowSpan="2">
                  <a:txBody>
                    <a:bodyPr/>
                    <a:lstStyle/>
                    <a:p>
                      <a:pPr algn="just">
                        <a:spcAft>
                          <a:spcPts val="0"/>
                        </a:spcAft>
                      </a:pPr>
                      <a:endParaRPr lang="en-US" altLang="zh-CN" sz="1800" kern="100" dirty="0" smtClean="0">
                        <a:effectLst/>
                      </a:endParaRPr>
                    </a:p>
                    <a:p>
                      <a:pPr algn="just">
                        <a:spcAft>
                          <a:spcPts val="0"/>
                        </a:spcAft>
                      </a:pPr>
                      <a:endParaRPr lang="en-US" altLang="zh-CN" sz="1800" kern="100" dirty="0" smtClean="0">
                        <a:effectLst/>
                      </a:endParaRPr>
                    </a:p>
                    <a:p>
                      <a:pPr algn="just">
                        <a:spcAft>
                          <a:spcPts val="0"/>
                        </a:spcAft>
                      </a:pPr>
                      <a:r>
                        <a:rPr lang="zh-CN" sz="1800" kern="100" dirty="0" smtClean="0">
                          <a:effectLst/>
                        </a:rPr>
                        <a:t>量化指标</a:t>
                      </a:r>
                      <a:endParaRPr lang="zh-CN" sz="1800" kern="100" dirty="0">
                        <a:effectLst/>
                        <a:latin typeface="Times New Roman" panose="02020603050405020304" pitchFamily="18" charset="0"/>
                        <a:ea typeface="宋体" panose="02010600030101010101" pitchFamily="2" charset="-122"/>
                      </a:endParaRPr>
                    </a:p>
                  </a:txBody>
                  <a:tcPr marL="68580" marR="68580" marT="0" marB="0"/>
                </a:tc>
                <a:tc gridSpan="4">
                  <a:txBody>
                    <a:bodyPr/>
                    <a:lstStyle/>
                    <a:p>
                      <a:pPr algn="just">
                        <a:spcAft>
                          <a:spcPts val="0"/>
                        </a:spcAft>
                      </a:pPr>
                      <a:r>
                        <a:rPr lang="en-US" sz="1600" kern="100" dirty="0" err="1">
                          <a:effectLst/>
                        </a:rPr>
                        <a:t>cameraman.tif</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spcAft>
                          <a:spcPts val="0"/>
                        </a:spcAft>
                      </a:pPr>
                      <a:r>
                        <a:rPr lang="en-US" sz="1600" kern="100">
                          <a:effectLst/>
                        </a:rPr>
                        <a:t>lena.jpg</a:t>
                      </a:r>
                      <a:endParaRPr lang="zh-CN" sz="160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3824201"/>
                  </a:ext>
                </a:extLst>
              </a:tr>
              <a:tr h="519030">
                <a:tc vMerge="1">
                  <a:txBody>
                    <a:bodyPr/>
                    <a:lstStyle/>
                    <a:p>
                      <a:endParaRPr lang="zh-CN" altLang="en-US"/>
                    </a:p>
                  </a:txBody>
                  <a:tcPr/>
                </a:tc>
                <a:tc>
                  <a:txBody>
                    <a:bodyPr/>
                    <a:lstStyle/>
                    <a:p>
                      <a:pPr algn="just">
                        <a:spcAft>
                          <a:spcPts val="0"/>
                        </a:spcAft>
                      </a:pPr>
                      <a:r>
                        <a:rPr lang="en-US" sz="1600" kern="100">
                          <a:effectLst/>
                        </a:rPr>
                        <a:t>SAF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SMF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AMF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PA</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SAF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SMF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AMF</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PA</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73658243"/>
                  </a:ext>
                </a:extLst>
              </a:tr>
              <a:tr h="519030">
                <a:tc>
                  <a:txBody>
                    <a:bodyPr/>
                    <a:lstStyle/>
                    <a:p>
                      <a:pPr algn="just">
                        <a:spcAft>
                          <a:spcPts val="0"/>
                        </a:spcAft>
                      </a:pPr>
                      <a:r>
                        <a:rPr lang="en-US" sz="1600" kern="100" dirty="0">
                          <a:effectLst/>
                        </a:rPr>
                        <a:t>FSIM</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0.0961</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0.1278</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0.8675</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0.9729</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0.0949</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0.1149</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0.8401</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0.9825</a:t>
                      </a:r>
                      <a:endParaRPr lang="zh-CN" sz="16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8951703"/>
                  </a:ext>
                </a:extLst>
              </a:tr>
              <a:tr h="519030">
                <a:tc>
                  <a:txBody>
                    <a:bodyPr/>
                    <a:lstStyle/>
                    <a:p>
                      <a:pPr algn="just">
                        <a:spcAft>
                          <a:spcPts val="0"/>
                        </a:spcAft>
                      </a:pPr>
                      <a:r>
                        <a:rPr lang="en-US" sz="1600" kern="100">
                          <a:effectLst/>
                        </a:rPr>
                        <a:t>SSIM</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0.0000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0.0000</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0.0334</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0.6891</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0.0000</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0.0000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0.0422</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0.6946</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40849458"/>
                  </a:ext>
                </a:extLst>
              </a:tr>
              <a:tr h="606117">
                <a:tc>
                  <a:txBody>
                    <a:bodyPr/>
                    <a:lstStyle/>
                    <a:p>
                      <a:pPr algn="just">
                        <a:spcAft>
                          <a:spcPts val="0"/>
                        </a:spcAft>
                      </a:pPr>
                      <a:r>
                        <a:rPr lang="en-US" sz="1600" kern="100" dirty="0">
                          <a:effectLst/>
                        </a:rPr>
                        <a:t>Histogram Distance</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0.0021</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0.0040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0.3914</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0.8186</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0.0020</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0.0027</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0.4333</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0.7269</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54536062"/>
                  </a:ext>
                </a:extLst>
              </a:tr>
              <a:tr h="519030">
                <a:tc>
                  <a:txBody>
                    <a:bodyPr/>
                    <a:lstStyle/>
                    <a:p>
                      <a:pPr algn="just">
                        <a:spcAft>
                          <a:spcPts val="0"/>
                        </a:spcAft>
                      </a:pPr>
                      <a:r>
                        <a:rPr lang="en-US" sz="1600" kern="100">
                          <a:effectLst/>
                        </a:rPr>
                        <a:t>Time(s)</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0.0009</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0.0060</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0.6527</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0.5127</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a:effectLst/>
                        </a:rPr>
                        <a:t>0.0015</a:t>
                      </a:r>
                      <a:endParaRPr lang="zh-CN" sz="16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0.0061</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1.2712</a:t>
                      </a:r>
                      <a:endParaRPr lang="zh-CN" sz="16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600" kern="100" dirty="0">
                          <a:effectLst/>
                        </a:rPr>
                        <a:t>1.0373</a:t>
                      </a:r>
                      <a:endParaRPr lang="zh-CN" sz="16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88754726"/>
                  </a:ext>
                </a:extLst>
              </a:tr>
            </a:tbl>
          </a:graphicData>
        </a:graphic>
      </p:graphicFrame>
      <p:sp>
        <p:nvSpPr>
          <p:cNvPr id="5" name="文本框 4"/>
          <p:cNvSpPr txBox="1"/>
          <p:nvPr/>
        </p:nvSpPr>
        <p:spPr>
          <a:xfrm>
            <a:off x="6738426" y="5437632"/>
            <a:ext cx="620683" cy="369332"/>
          </a:xfrm>
          <a:prstGeom prst="rect">
            <a:avLst/>
          </a:prstGeom>
          <a:noFill/>
        </p:spPr>
        <p:txBody>
          <a:bodyPr wrap="none" rtlCol="0">
            <a:spAutoFit/>
          </a:bodyPr>
          <a:lstStyle/>
          <a:p>
            <a:r>
              <a:rPr lang="en-US" altLang="zh-CN" dirty="0" smtClean="0"/>
              <a:t>90%</a:t>
            </a:r>
            <a:endParaRPr lang="zh-CN" altLang="en-US" dirty="0"/>
          </a:p>
        </p:txBody>
      </p:sp>
    </p:spTree>
    <p:extLst>
      <p:ext uri="{BB962C8B-B14F-4D97-AF65-F5344CB8AC3E}">
        <p14:creationId xmlns:p14="http://schemas.microsoft.com/office/powerpoint/2010/main" val="2274449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实验结果</a:t>
            </a:r>
          </a:p>
        </p:txBody>
      </p:sp>
      <p:pic>
        <p:nvPicPr>
          <p:cNvPr id="2050" name="Picture 2" descr="FSIM-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924" y="1467804"/>
            <a:ext cx="3015396" cy="2262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SSIM-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629" y="1467804"/>
            <a:ext cx="3009296" cy="2258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descr="Histogram distance-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7409" y="3726137"/>
            <a:ext cx="3519132" cy="2640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916136" y="2412304"/>
            <a:ext cx="676788" cy="369332"/>
          </a:xfrm>
          <a:prstGeom prst="rect">
            <a:avLst/>
          </a:prstGeom>
          <a:noFill/>
        </p:spPr>
        <p:txBody>
          <a:bodyPr wrap="none" rtlCol="0">
            <a:spAutoFit/>
          </a:bodyPr>
          <a:lstStyle/>
          <a:p>
            <a:r>
              <a:rPr lang="en-US" altLang="zh-CN" dirty="0" smtClean="0"/>
              <a:t>FSIM</a:t>
            </a:r>
          </a:p>
        </p:txBody>
      </p:sp>
      <p:sp>
        <p:nvSpPr>
          <p:cNvPr id="7" name="文本框 6"/>
          <p:cNvSpPr txBox="1"/>
          <p:nvPr/>
        </p:nvSpPr>
        <p:spPr>
          <a:xfrm>
            <a:off x="6308841" y="2412304"/>
            <a:ext cx="679994" cy="369332"/>
          </a:xfrm>
          <a:prstGeom prst="rect">
            <a:avLst/>
          </a:prstGeom>
          <a:noFill/>
        </p:spPr>
        <p:txBody>
          <a:bodyPr wrap="none" rtlCol="0">
            <a:spAutoFit/>
          </a:bodyPr>
          <a:lstStyle/>
          <a:p>
            <a:r>
              <a:rPr lang="en-US" altLang="zh-CN" dirty="0"/>
              <a:t>S</a:t>
            </a:r>
            <a:r>
              <a:rPr lang="en-US" altLang="zh-CN" dirty="0" smtClean="0"/>
              <a:t>SIM</a:t>
            </a:r>
          </a:p>
        </p:txBody>
      </p:sp>
      <p:sp>
        <p:nvSpPr>
          <p:cNvPr id="8" name="文本框 7"/>
          <p:cNvSpPr txBox="1"/>
          <p:nvPr/>
        </p:nvSpPr>
        <p:spPr>
          <a:xfrm>
            <a:off x="3448039" y="4723441"/>
            <a:ext cx="1305165" cy="646331"/>
          </a:xfrm>
          <a:prstGeom prst="rect">
            <a:avLst/>
          </a:prstGeom>
          <a:noFill/>
        </p:spPr>
        <p:txBody>
          <a:bodyPr wrap="none" rtlCol="0">
            <a:spAutoFit/>
          </a:bodyPr>
          <a:lstStyle/>
          <a:p>
            <a:r>
              <a:rPr lang="en-US" altLang="zh-CN" dirty="0" smtClean="0"/>
              <a:t>Histogram</a:t>
            </a:r>
          </a:p>
          <a:p>
            <a:r>
              <a:rPr lang="en-US" altLang="zh-CN" dirty="0" smtClean="0"/>
              <a:t>Distance</a:t>
            </a:r>
          </a:p>
        </p:txBody>
      </p:sp>
    </p:spTree>
    <p:extLst>
      <p:ext uri="{BB962C8B-B14F-4D97-AF65-F5344CB8AC3E}">
        <p14:creationId xmlns:p14="http://schemas.microsoft.com/office/powerpoint/2010/main" val="2625015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具体应用</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7" y="1402080"/>
            <a:ext cx="9220722" cy="5193030"/>
          </a:xfrm>
        </p:spPr>
      </p:pic>
    </p:spTree>
    <p:extLst>
      <p:ext uri="{BB962C8B-B14F-4D97-AF65-F5344CB8AC3E}">
        <p14:creationId xmlns:p14="http://schemas.microsoft.com/office/powerpoint/2010/main" val="22901454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具体应用</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8" y="1402081"/>
            <a:ext cx="9215082" cy="5193030"/>
          </a:xfrm>
          <a:prstGeom prst="rect">
            <a:avLst/>
          </a:prstGeom>
        </p:spPr>
      </p:pic>
    </p:spTree>
    <p:extLst>
      <p:ext uri="{BB962C8B-B14F-4D97-AF65-F5344CB8AC3E}">
        <p14:creationId xmlns:p14="http://schemas.microsoft.com/office/powerpoint/2010/main" val="28723595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 </a:t>
            </a:r>
            <a:r>
              <a:rPr lang="zh-CN" altLang="en-US" dirty="0" smtClean="0"/>
              <a:t>结论</a:t>
            </a:r>
            <a:endParaRPr lang="zh-CN" altLang="en-US" dirty="0"/>
          </a:p>
        </p:txBody>
      </p:sp>
      <p:sp>
        <p:nvSpPr>
          <p:cNvPr id="3" name="内容占位符 2"/>
          <p:cNvSpPr>
            <a:spLocks noGrp="1"/>
          </p:cNvSpPr>
          <p:nvPr>
            <p:ph idx="1"/>
          </p:nvPr>
        </p:nvSpPr>
        <p:spPr/>
        <p:txBody>
          <a:bodyPr/>
          <a:lstStyle/>
          <a:p>
            <a:r>
              <a:rPr lang="zh-CN" altLang="zh-CN" dirty="0"/>
              <a:t>本文设计了一种能高效去除图像椒盐噪声的工具——噪逸。此工具的核心是本文提出的算法</a:t>
            </a:r>
            <a:r>
              <a:rPr lang="en-US" altLang="zh-CN" dirty="0"/>
              <a:t>PA(Proposed Algorithm)</a:t>
            </a:r>
            <a:r>
              <a:rPr lang="zh-CN" altLang="zh-CN" dirty="0"/>
              <a:t>：基于动态过滤小窗口去除高密度椒盐噪声。此算法的创新点在于对噪音点进行了检测并对可疑噪声点进行了多过程的处理，在尽可能多的利用原信息点的基础上，通过小动态过滤窗口及多过滤过程较好地保留了图像的细节</a:t>
            </a:r>
            <a:r>
              <a:rPr lang="zh-CN" altLang="zh-CN" dirty="0" smtClean="0"/>
              <a:t>。</a:t>
            </a:r>
            <a:r>
              <a:rPr lang="en-US" altLang="zh-CN" dirty="0" smtClean="0"/>
              <a:t>PA</a:t>
            </a:r>
            <a:r>
              <a:rPr lang="zh-CN" altLang="zh-CN" dirty="0"/>
              <a:t>利用极值和均值对受干扰的图像进行处理，在运行效果和运行时间上都较标准均值过滤器</a:t>
            </a:r>
            <a:r>
              <a:rPr lang="en-US" altLang="zh-CN" dirty="0"/>
              <a:t>SAF</a:t>
            </a:r>
            <a:r>
              <a:rPr lang="zh-CN" altLang="zh-CN" dirty="0"/>
              <a:t>（</a:t>
            </a:r>
            <a:r>
              <a:rPr lang="en-US" altLang="zh-CN" dirty="0"/>
              <a:t>Standard Average Filters</a:t>
            </a:r>
            <a:r>
              <a:rPr lang="zh-CN" altLang="zh-CN" dirty="0"/>
              <a:t>），标准中值滤波器</a:t>
            </a:r>
            <a:r>
              <a:rPr lang="en-US" altLang="zh-CN" dirty="0"/>
              <a:t>SMF</a:t>
            </a:r>
            <a:r>
              <a:rPr lang="zh-CN" altLang="zh-CN" dirty="0"/>
              <a:t>（</a:t>
            </a:r>
            <a:r>
              <a:rPr lang="en-US" altLang="zh-CN" dirty="0"/>
              <a:t>Standard median filter</a:t>
            </a:r>
            <a:r>
              <a:rPr lang="zh-CN" altLang="zh-CN" dirty="0"/>
              <a:t>）和自适应中值滤波器</a:t>
            </a:r>
            <a:r>
              <a:rPr lang="en-US" altLang="zh-CN" dirty="0"/>
              <a:t>AMF</a:t>
            </a:r>
            <a:r>
              <a:rPr lang="zh-CN" altLang="zh-CN" dirty="0"/>
              <a:t>（</a:t>
            </a:r>
            <a:r>
              <a:rPr lang="en-US" altLang="zh-CN" dirty="0"/>
              <a:t>Adaptive Median Filters</a:t>
            </a:r>
            <a:r>
              <a:rPr lang="zh-CN" altLang="zh-CN" dirty="0"/>
              <a:t>）有明显的改进</a:t>
            </a:r>
            <a:r>
              <a:rPr lang="zh-CN" altLang="zh-CN" dirty="0" smtClean="0"/>
              <a:t>。</a:t>
            </a:r>
            <a:r>
              <a:rPr lang="zh-CN" altLang="zh-CN" dirty="0"/>
              <a:t>实验结果表明，所提出的在</a:t>
            </a:r>
            <a:r>
              <a:rPr lang="en-US" altLang="zh-CN" dirty="0"/>
              <a:t>FSIM</a:t>
            </a:r>
            <a:r>
              <a:rPr lang="zh-CN" altLang="zh-CN" dirty="0"/>
              <a:t>，</a:t>
            </a:r>
            <a:r>
              <a:rPr lang="en-US" altLang="zh-CN" dirty="0"/>
              <a:t>SSIM</a:t>
            </a:r>
            <a:r>
              <a:rPr lang="zh-CN" altLang="zh-CN" dirty="0"/>
              <a:t>等图像指标的检测上均得到较好结果。基于</a:t>
            </a:r>
            <a:r>
              <a:rPr lang="en-US" altLang="zh-CN" dirty="0"/>
              <a:t>PA</a:t>
            </a:r>
            <a:r>
              <a:rPr lang="zh-CN" altLang="zh-CN" dirty="0"/>
              <a:t>开发的工具噪逸可以应用于卫星遥感图像处理等领域，对于提高相关领域图像质量具有重要意义。</a:t>
            </a:r>
            <a:endParaRPr lang="zh-CN" altLang="en-US" dirty="0"/>
          </a:p>
        </p:txBody>
      </p:sp>
    </p:spTree>
    <p:extLst>
      <p:ext uri="{BB962C8B-B14F-4D97-AF65-F5344CB8AC3E}">
        <p14:creationId xmlns:p14="http://schemas.microsoft.com/office/powerpoint/2010/main" val="3063742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参考文献</a:t>
            </a:r>
            <a:endParaRPr lang="zh-CN" altLang="en-US" dirty="0"/>
          </a:p>
        </p:txBody>
      </p:sp>
      <p:sp>
        <p:nvSpPr>
          <p:cNvPr id="3" name="内容占位符 2"/>
          <p:cNvSpPr>
            <a:spLocks noGrp="1"/>
          </p:cNvSpPr>
          <p:nvPr>
            <p:ph idx="1"/>
          </p:nvPr>
        </p:nvSpPr>
        <p:spPr/>
        <p:txBody>
          <a:bodyPr>
            <a:normAutofit/>
          </a:bodyPr>
          <a:lstStyle/>
          <a:p>
            <a:r>
              <a:rPr lang="en-US" altLang="zh-CN" dirty="0"/>
              <a:t>[1] K. S. Srinivasan, D. Ebenezer, “ A New Fast and Efficient Decision-Based Algorithm for Removal of High-Density Impulse Noises,” </a:t>
            </a:r>
            <a:r>
              <a:rPr lang="en-US" altLang="zh-CN" dirty="0" err="1"/>
              <a:t>IEEE,Signal</a:t>
            </a:r>
            <a:r>
              <a:rPr lang="en-US" altLang="zh-CN" dirty="0"/>
              <a:t> Processing Papers, Vol. 14, No. 3, pp. 189-192, March 2007.</a:t>
            </a:r>
            <a:endParaRPr lang="zh-CN" altLang="zh-CN" dirty="0"/>
          </a:p>
          <a:p>
            <a:r>
              <a:rPr lang="en-US" altLang="zh-CN" dirty="0"/>
              <a:t>[2]</a:t>
            </a:r>
            <a:r>
              <a:rPr lang="zh-CN" altLang="zh-CN" dirty="0"/>
              <a:t>林亚明</a:t>
            </a:r>
            <a:r>
              <a:rPr lang="en-US" altLang="zh-CN" dirty="0"/>
              <a:t>,</a:t>
            </a:r>
            <a:r>
              <a:rPr lang="zh-CN" altLang="zh-CN" dirty="0"/>
              <a:t>李佐勇</a:t>
            </a:r>
            <a:r>
              <a:rPr lang="en-US" altLang="zh-CN" dirty="0"/>
              <a:t>,</a:t>
            </a:r>
            <a:r>
              <a:rPr lang="zh-CN" altLang="zh-CN" dirty="0"/>
              <a:t>林叶郁</a:t>
            </a:r>
            <a:r>
              <a:rPr lang="en-US" altLang="zh-CN" dirty="0"/>
              <a:t>,</a:t>
            </a:r>
            <a:r>
              <a:rPr lang="zh-CN" altLang="zh-CN" dirty="0"/>
              <a:t>徐戈</a:t>
            </a:r>
            <a:r>
              <a:rPr lang="en-US" altLang="zh-CN" dirty="0"/>
              <a:t>. </a:t>
            </a:r>
            <a:r>
              <a:rPr lang="zh-CN" altLang="zh-CN" dirty="0"/>
              <a:t>自适应滤波窗实现距离加权图像椒盐噪声滤除</a:t>
            </a:r>
            <a:r>
              <a:rPr lang="en-US" altLang="zh-CN" dirty="0"/>
              <a:t>[J]. </a:t>
            </a:r>
            <a:r>
              <a:rPr lang="zh-CN" altLang="zh-CN" dirty="0"/>
              <a:t>中国图象图形学报</a:t>
            </a:r>
            <a:r>
              <a:rPr lang="en-US" altLang="zh-CN" dirty="0"/>
              <a:t>,2015,(08):1008-1016.</a:t>
            </a:r>
            <a:endParaRPr lang="zh-CN" altLang="zh-CN" dirty="0"/>
          </a:p>
          <a:p>
            <a:r>
              <a:rPr lang="en-US" altLang="zh-CN" dirty="0"/>
              <a:t>[3]</a:t>
            </a:r>
            <a:r>
              <a:rPr lang="en-US" altLang="zh-CN" dirty="0" err="1"/>
              <a:t>Lianghan</a:t>
            </a:r>
            <a:r>
              <a:rPr lang="en-US" altLang="zh-CN" dirty="0"/>
              <a:t> Hu. Image Salt and Pepper Noise Removing with Scaling Directional Weighted Mean Filter[A]. Information Engineering Research Institute, </a:t>
            </a:r>
            <a:r>
              <a:rPr lang="en-US" altLang="zh-CN" dirty="0" err="1"/>
              <a:t>USA.Proceedings</a:t>
            </a:r>
            <a:r>
              <a:rPr lang="en-US" altLang="zh-CN" dirty="0"/>
              <a:t> of 4th International Conference on Materials Engineering for Advanced Technologies</a:t>
            </a:r>
            <a:r>
              <a:rPr lang="zh-CN" altLang="zh-CN" dirty="0"/>
              <a:t>（</a:t>
            </a:r>
            <a:r>
              <a:rPr lang="en-US" altLang="zh-CN" dirty="0"/>
              <a:t>ICMEAT 2015</a:t>
            </a:r>
            <a:r>
              <a:rPr lang="zh-CN" altLang="zh-CN" dirty="0"/>
              <a:t>）</a:t>
            </a:r>
            <a:r>
              <a:rPr lang="en-US" altLang="zh-CN" dirty="0"/>
              <a:t>[C].Information Engineering Research Institute, USA:,2015:5.</a:t>
            </a:r>
            <a:endParaRPr lang="zh-CN" altLang="zh-CN" dirty="0"/>
          </a:p>
          <a:p>
            <a:r>
              <a:rPr lang="en-US" altLang="zh-CN" dirty="0"/>
              <a:t>[4]</a:t>
            </a:r>
            <a:r>
              <a:rPr lang="zh-CN" altLang="zh-CN" dirty="0"/>
              <a:t>袁新星</a:t>
            </a:r>
            <a:r>
              <a:rPr lang="en-US" altLang="zh-CN" dirty="0"/>
              <a:t>. </a:t>
            </a:r>
            <a:r>
              <a:rPr lang="zh-CN" altLang="zh-CN" dirty="0"/>
              <a:t>基于中值滤波的高密度椒盐噪声图像去噪算法研究</a:t>
            </a:r>
            <a:r>
              <a:rPr lang="en-US" altLang="zh-CN" dirty="0"/>
              <a:t>[D].</a:t>
            </a:r>
            <a:r>
              <a:rPr lang="zh-CN" altLang="zh-CN" dirty="0"/>
              <a:t>湖北工业大学</a:t>
            </a:r>
            <a:r>
              <a:rPr lang="en-US" altLang="zh-CN" dirty="0"/>
              <a:t>,2014</a:t>
            </a:r>
            <a:r>
              <a:rPr lang="en-US" altLang="zh-CN" dirty="0" smtClean="0"/>
              <a:t>.</a:t>
            </a:r>
          </a:p>
          <a:p>
            <a:endParaRPr lang="zh-CN" altLang="en-US" dirty="0"/>
          </a:p>
        </p:txBody>
      </p:sp>
    </p:spTree>
    <p:extLst>
      <p:ext uri="{BB962C8B-B14F-4D97-AF65-F5344CB8AC3E}">
        <p14:creationId xmlns:p14="http://schemas.microsoft.com/office/powerpoint/2010/main" val="23053022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谢谢倾听！</a:t>
            </a:r>
            <a:endParaRPr lang="zh-CN" altLang="en-US" dirty="0"/>
          </a:p>
        </p:txBody>
      </p:sp>
      <p:sp>
        <p:nvSpPr>
          <p:cNvPr id="3" name="副标题 2"/>
          <p:cNvSpPr>
            <a:spLocks noGrp="1"/>
          </p:cNvSpPr>
          <p:nvPr>
            <p:ph type="subTitle" idx="1"/>
          </p:nvPr>
        </p:nvSpPr>
        <p:spPr/>
        <p:txBody>
          <a:bodyPr/>
          <a:lstStyle/>
          <a:p>
            <a:r>
              <a:rPr lang="en-US" altLang="zh-CN" dirty="0" smtClean="0"/>
              <a:t>Thank you for listening</a:t>
            </a:r>
            <a:r>
              <a:rPr lang="zh-CN" altLang="en-US" dirty="0" smtClean="0"/>
              <a:t>！</a:t>
            </a:r>
            <a:endParaRPr lang="zh-CN" altLang="en-US" dirty="0"/>
          </a:p>
        </p:txBody>
      </p:sp>
    </p:spTree>
    <p:extLst>
      <p:ext uri="{BB962C8B-B14F-4D97-AF65-F5344CB8AC3E}">
        <p14:creationId xmlns:p14="http://schemas.microsoft.com/office/powerpoint/2010/main" val="2894465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a:t>
            </a:r>
            <a:r>
              <a:rPr lang="zh-CN" altLang="en-US" dirty="0" smtClean="0"/>
              <a:t>项目简介</a:t>
            </a:r>
            <a:endParaRPr lang="zh-CN" altLang="en-US" dirty="0"/>
          </a:p>
        </p:txBody>
      </p:sp>
      <p:sp>
        <p:nvSpPr>
          <p:cNvPr id="3" name="内容占位符 2"/>
          <p:cNvSpPr>
            <a:spLocks noGrp="1"/>
          </p:cNvSpPr>
          <p:nvPr>
            <p:ph idx="1"/>
          </p:nvPr>
        </p:nvSpPr>
        <p:spPr/>
        <p:txBody>
          <a:bodyPr/>
          <a:lstStyle/>
          <a:p>
            <a:r>
              <a:rPr lang="en-US" altLang="zh-CN" dirty="0" smtClean="0"/>
              <a:t>1.1</a:t>
            </a:r>
            <a:r>
              <a:rPr lang="zh-CN" altLang="en-US" dirty="0" smtClean="0"/>
              <a:t>项目背景</a:t>
            </a:r>
            <a:endParaRPr lang="en-US" altLang="zh-CN" dirty="0" smtClean="0"/>
          </a:p>
          <a:p>
            <a:pPr marL="0" indent="0">
              <a:buNone/>
            </a:pPr>
            <a:r>
              <a:rPr lang="zh-CN" altLang="en-US" dirty="0" smtClean="0"/>
              <a:t>           灰度图像 椒盐噪声 高密度 滤波</a:t>
            </a:r>
            <a:endParaRPr lang="en-US" altLang="zh-CN" dirty="0" smtClean="0"/>
          </a:p>
          <a:p>
            <a:r>
              <a:rPr lang="en-US" altLang="zh-CN" dirty="0" smtClean="0"/>
              <a:t>1.2 </a:t>
            </a:r>
            <a:r>
              <a:rPr lang="zh-CN" altLang="en-US" dirty="0" smtClean="0"/>
              <a:t>项目制作的目的与意义</a:t>
            </a:r>
            <a:endParaRPr lang="en-US" altLang="zh-CN" dirty="0" smtClean="0"/>
          </a:p>
          <a:p>
            <a:pPr marL="0" indent="0">
              <a:buNone/>
            </a:pPr>
            <a:r>
              <a:rPr lang="en-US" altLang="zh-CN" dirty="0"/>
              <a:t> </a:t>
            </a:r>
            <a:r>
              <a:rPr lang="en-US" altLang="zh-CN" dirty="0" smtClean="0"/>
              <a:t>          </a:t>
            </a:r>
            <a:r>
              <a:rPr lang="zh-CN" altLang="en-US" dirty="0" smtClean="0"/>
              <a:t>保留原始图片信息 诸多应用场景</a:t>
            </a:r>
            <a:endParaRPr lang="en-US" altLang="zh-CN" dirty="0" smtClean="0"/>
          </a:p>
          <a:p>
            <a:r>
              <a:rPr lang="en-US" altLang="zh-CN" dirty="0" smtClean="0"/>
              <a:t>1.3 </a:t>
            </a:r>
            <a:r>
              <a:rPr lang="zh-CN" altLang="en-US" dirty="0" smtClean="0"/>
              <a:t>项目创新点</a:t>
            </a:r>
            <a:endParaRPr lang="en-US" altLang="zh-CN" dirty="0" smtClean="0"/>
          </a:p>
          <a:p>
            <a:pPr marL="0" indent="0">
              <a:buNone/>
            </a:pPr>
            <a:r>
              <a:rPr lang="en-US" altLang="zh-CN" dirty="0"/>
              <a:t> </a:t>
            </a:r>
            <a:r>
              <a:rPr lang="en-US" altLang="zh-CN" dirty="0" smtClean="0"/>
              <a:t>           </a:t>
            </a:r>
            <a:r>
              <a:rPr lang="zh-CN" altLang="en-US" dirty="0" smtClean="0"/>
              <a:t>专注于高密度噪声</a:t>
            </a:r>
            <a:endParaRPr lang="en-US" altLang="zh-CN" dirty="0" smtClean="0"/>
          </a:p>
          <a:p>
            <a:pPr marL="0" indent="0">
              <a:buNone/>
            </a:pPr>
            <a:r>
              <a:rPr lang="en-US" altLang="zh-CN" dirty="0"/>
              <a:t> </a:t>
            </a:r>
            <a:r>
              <a:rPr lang="en-US" altLang="zh-CN" dirty="0" smtClean="0"/>
              <a:t>           </a:t>
            </a:r>
            <a:r>
              <a:rPr lang="zh-CN" altLang="en-US" dirty="0" smtClean="0"/>
              <a:t>动态窗口与多过程过滤</a:t>
            </a:r>
            <a:endParaRPr lang="en-US" altLang="zh-CN" dirty="0" smtClean="0"/>
          </a:p>
          <a:p>
            <a:pPr marL="0" indent="0">
              <a:buNone/>
            </a:pPr>
            <a:r>
              <a:rPr lang="en-US" altLang="zh-CN" dirty="0"/>
              <a:t> </a:t>
            </a:r>
            <a:r>
              <a:rPr lang="en-US" altLang="zh-CN" dirty="0" smtClean="0"/>
              <a:t>           </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11939"/>
            <a:ext cx="1705232" cy="1705232"/>
          </a:xfrm>
          <a:prstGeom prst="rect">
            <a:avLst/>
          </a:prstGeom>
        </p:spPr>
      </p:pic>
      <p:sp>
        <p:nvSpPr>
          <p:cNvPr id="5" name="文本框 4"/>
          <p:cNvSpPr txBox="1"/>
          <p:nvPr/>
        </p:nvSpPr>
        <p:spPr>
          <a:xfrm>
            <a:off x="8136953" y="1561862"/>
            <a:ext cx="3348994" cy="1723549"/>
          </a:xfrm>
          <a:prstGeom prst="rect">
            <a:avLst/>
          </a:prstGeom>
          <a:noFill/>
        </p:spPr>
        <p:txBody>
          <a:bodyPr wrap="none" rtlCol="0">
            <a:spAutoFit/>
          </a:bodyPr>
          <a:lstStyle/>
          <a:p>
            <a:r>
              <a:rPr lang="zh-CN" altLang="en-US" dirty="0"/>
              <a:t> </a:t>
            </a:r>
            <a:r>
              <a:rPr lang="en-US" altLang="zh-CN" sz="800" dirty="0" smtClean="0"/>
              <a:t>158   </a:t>
            </a:r>
            <a:r>
              <a:rPr lang="en-US" altLang="zh-CN" sz="800" dirty="0"/>
              <a:t>165   171   177   183   190   185   179   171   167   160   154</a:t>
            </a:r>
          </a:p>
          <a:p>
            <a:r>
              <a:rPr lang="en-US" altLang="zh-CN" sz="800" dirty="0"/>
              <a:t>   159   167   174   179   173   146   182   181   172   167   159   154</a:t>
            </a:r>
          </a:p>
          <a:p>
            <a:r>
              <a:rPr lang="en-US" altLang="zh-CN" sz="800" dirty="0"/>
              <a:t>   164   171   181   184   106    38   121   177   172   166   157   149</a:t>
            </a:r>
          </a:p>
          <a:p>
            <a:r>
              <a:rPr lang="en-US" altLang="zh-CN" sz="800" dirty="0"/>
              <a:t>   166   177   145    44    41    92    87   132   170   164   155   147</a:t>
            </a:r>
          </a:p>
          <a:p>
            <a:r>
              <a:rPr lang="en-US" altLang="zh-CN" sz="800" dirty="0"/>
              <a:t>   167   135    24     6    18    42   107   137   168   162   155   146</a:t>
            </a:r>
          </a:p>
          <a:p>
            <a:r>
              <a:rPr lang="en-US" altLang="zh-CN" sz="800" dirty="0"/>
              <a:t>   167   134    19    14    22    14    53   148   164   165   156   147</a:t>
            </a:r>
          </a:p>
          <a:p>
            <a:r>
              <a:rPr lang="en-US" altLang="zh-CN" sz="800" dirty="0"/>
              <a:t>   158   157    28    10    22    83   123   141   174   172   157   152</a:t>
            </a:r>
          </a:p>
          <a:p>
            <a:r>
              <a:rPr lang="en-US" altLang="zh-CN" sz="800" dirty="0"/>
              <a:t>   114    79     9    10    41   111   134   102   120   130   150   106</a:t>
            </a:r>
          </a:p>
          <a:p>
            <a:r>
              <a:rPr lang="en-US" altLang="zh-CN" sz="800" dirty="0"/>
              <a:t>   133    42     9     9    71   102   128   108    96   112   116   102</a:t>
            </a:r>
          </a:p>
          <a:p>
            <a:r>
              <a:rPr lang="en-US" altLang="zh-CN" sz="800" dirty="0"/>
              <a:t>   138    83    10    12    92   108   137   132   106   125   119   118</a:t>
            </a:r>
          </a:p>
          <a:p>
            <a:r>
              <a:rPr lang="en-US" altLang="zh-CN" sz="800" dirty="0"/>
              <a:t>   130    94    34    33   106   114   127   134   116   119   118   115</a:t>
            </a:r>
          </a:p>
          <a:p>
            <a:r>
              <a:rPr lang="en-US" altLang="zh-CN" sz="800" dirty="0"/>
              <a:t>   128    84    64    61   125   132   122   126   124   123   115   115</a:t>
            </a:r>
            <a:endParaRPr lang="zh-CN" altLang="en-US" sz="800" dirty="0"/>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0579" y="659484"/>
            <a:ext cx="914528" cy="885949"/>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8148" y="3448633"/>
            <a:ext cx="905001" cy="866896"/>
          </a:xfrm>
          <a:prstGeom prst="rect">
            <a:avLst/>
          </a:prstGeom>
        </p:spPr>
      </p:pic>
      <p:sp>
        <p:nvSpPr>
          <p:cNvPr id="9" name="文本框 8"/>
          <p:cNvSpPr txBox="1"/>
          <p:nvPr/>
        </p:nvSpPr>
        <p:spPr>
          <a:xfrm>
            <a:off x="8287635" y="4478751"/>
            <a:ext cx="3047629" cy="1569660"/>
          </a:xfrm>
          <a:prstGeom prst="rect">
            <a:avLst/>
          </a:prstGeom>
          <a:noFill/>
        </p:spPr>
        <p:txBody>
          <a:bodyPr wrap="none" rtlCol="0">
            <a:spAutoFit/>
          </a:bodyPr>
          <a:lstStyle/>
          <a:p>
            <a:r>
              <a:rPr lang="en-US" altLang="zh-CN" sz="800" dirty="0"/>
              <a:t>255   165   255   255   255   255   255   255   255   255     0     0</a:t>
            </a:r>
          </a:p>
          <a:p>
            <a:r>
              <a:rPr lang="en-US" altLang="zh-CN" sz="800" dirty="0"/>
              <a:t>   255   255   255     0   255     0     0     0     0   255   159     0</a:t>
            </a:r>
          </a:p>
          <a:p>
            <a:r>
              <a:rPr lang="en-US" altLang="zh-CN" sz="800" dirty="0"/>
              <a:t>     0   255   255   184     0   255   255   255     0     0     0     0</a:t>
            </a:r>
          </a:p>
          <a:p>
            <a:r>
              <a:rPr lang="en-US" altLang="zh-CN" sz="800" dirty="0"/>
              <a:t>   255     0     0     0   255   255     0   255     0     0   255     0</a:t>
            </a:r>
          </a:p>
          <a:p>
            <a:r>
              <a:rPr lang="en-US" altLang="zh-CN" sz="800" dirty="0"/>
              <a:t>   255     0   255     0   255   255     0     0     0     0   255   255</a:t>
            </a:r>
          </a:p>
          <a:p>
            <a:r>
              <a:rPr lang="en-US" altLang="zh-CN" sz="800" dirty="0"/>
              <a:t>     0   255     0     0     0    14     0   255   255   255   255   255</a:t>
            </a:r>
          </a:p>
          <a:p>
            <a:r>
              <a:rPr lang="en-US" altLang="zh-CN" sz="800" dirty="0"/>
              <a:t>     0   255   255   255     0   255   255     0     0     0     0   255</a:t>
            </a:r>
          </a:p>
          <a:p>
            <a:r>
              <a:rPr lang="en-US" altLang="zh-CN" sz="800" dirty="0"/>
              <a:t>   255    79     0   255   255     0     0     0   255   255     0     0</a:t>
            </a:r>
          </a:p>
          <a:p>
            <a:r>
              <a:rPr lang="en-US" altLang="zh-CN" sz="800" dirty="0"/>
              <a:t>   133   255     0     0    71     0     0   255     0   255     0   255</a:t>
            </a:r>
          </a:p>
          <a:p>
            <a:r>
              <a:rPr lang="en-US" altLang="zh-CN" sz="800" dirty="0"/>
              <a:t>   138     0     0   255     0     0   255   255   255   125   255   255</a:t>
            </a:r>
          </a:p>
          <a:p>
            <a:r>
              <a:rPr lang="en-US" altLang="zh-CN" sz="800" dirty="0"/>
              <a:t>     0   255     0     0   255   255   255   255     0     0     0     0</a:t>
            </a:r>
          </a:p>
          <a:p>
            <a:r>
              <a:rPr lang="en-US" altLang="zh-CN" sz="800" dirty="0"/>
              <a:t>   128   255   255   255     0     0   255     0   255     0   255   255</a:t>
            </a:r>
            <a:endParaRPr lang="zh-CN" altLang="en-US" sz="800" dirty="0"/>
          </a:p>
        </p:txBody>
      </p:sp>
      <p:sp>
        <p:nvSpPr>
          <p:cNvPr id="10" name="文本框 9"/>
          <p:cNvSpPr txBox="1"/>
          <p:nvPr/>
        </p:nvSpPr>
        <p:spPr>
          <a:xfrm>
            <a:off x="10865264" y="3448633"/>
            <a:ext cx="620683" cy="369332"/>
          </a:xfrm>
          <a:prstGeom prst="rect">
            <a:avLst/>
          </a:prstGeom>
          <a:noFill/>
        </p:spPr>
        <p:txBody>
          <a:bodyPr wrap="none" rtlCol="0">
            <a:spAutoFit/>
          </a:bodyPr>
          <a:lstStyle/>
          <a:p>
            <a:r>
              <a:rPr lang="en-US" altLang="zh-CN" dirty="0" smtClean="0"/>
              <a:t>95%</a:t>
            </a:r>
            <a:endParaRPr lang="zh-CN" altLang="en-US" dirty="0"/>
          </a:p>
        </p:txBody>
      </p:sp>
    </p:spTree>
    <p:extLst>
      <p:ext uri="{BB962C8B-B14F-4D97-AF65-F5344CB8AC3E}">
        <p14:creationId xmlns:p14="http://schemas.microsoft.com/office/powerpoint/2010/main" val="372377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相关研究</a:t>
            </a:r>
            <a:endParaRPr lang="zh-CN" altLang="en-US" dirty="0"/>
          </a:p>
        </p:txBody>
      </p:sp>
      <p:sp>
        <p:nvSpPr>
          <p:cNvPr id="3" name="内容占位符 2"/>
          <p:cNvSpPr>
            <a:spLocks noGrp="1"/>
          </p:cNvSpPr>
          <p:nvPr>
            <p:ph idx="1"/>
          </p:nvPr>
        </p:nvSpPr>
        <p:spPr/>
        <p:txBody>
          <a:bodyPr/>
          <a:lstStyle/>
          <a:p>
            <a:r>
              <a:rPr lang="en-US" altLang="zh-CN" dirty="0" smtClean="0"/>
              <a:t>SAF</a:t>
            </a:r>
          </a:p>
          <a:p>
            <a:pPr marL="0" indent="0">
              <a:buNone/>
            </a:pPr>
            <a:r>
              <a:rPr lang="en-US" altLang="zh-CN" dirty="0"/>
              <a:t> </a:t>
            </a:r>
            <a:r>
              <a:rPr lang="en-US" altLang="zh-CN" dirty="0" smtClean="0"/>
              <a:t>     Standard Average Filter</a:t>
            </a:r>
          </a:p>
          <a:p>
            <a:r>
              <a:rPr lang="en-US" altLang="zh-CN" dirty="0" smtClean="0"/>
              <a:t>SMF</a:t>
            </a:r>
          </a:p>
          <a:p>
            <a:pPr marL="0" indent="0">
              <a:buNone/>
            </a:pPr>
            <a:r>
              <a:rPr lang="en-US" altLang="zh-CN" dirty="0" smtClean="0"/>
              <a:t>      </a:t>
            </a:r>
            <a:r>
              <a:rPr lang="en-US" altLang="zh-CN" dirty="0"/>
              <a:t>Standard </a:t>
            </a:r>
            <a:r>
              <a:rPr lang="en-US" altLang="zh-CN" dirty="0" smtClean="0"/>
              <a:t>Median Filter</a:t>
            </a:r>
          </a:p>
          <a:p>
            <a:r>
              <a:rPr lang="en-US" altLang="zh-CN" dirty="0" smtClean="0"/>
              <a:t>AMF</a:t>
            </a:r>
          </a:p>
          <a:p>
            <a:pPr marL="0" indent="0">
              <a:buNone/>
            </a:pPr>
            <a:r>
              <a:rPr lang="en-US" altLang="zh-CN" dirty="0"/>
              <a:t> </a:t>
            </a:r>
            <a:r>
              <a:rPr lang="en-US" altLang="zh-CN" dirty="0" smtClean="0"/>
              <a:t>     Adaptive Median Filter</a:t>
            </a:r>
          </a:p>
          <a:p>
            <a:pPr marL="0" indent="0">
              <a:buNone/>
            </a:pP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779708794"/>
              </p:ext>
            </p:extLst>
          </p:nvPr>
        </p:nvGraphicFramePr>
        <p:xfrm>
          <a:off x="6768757" y="1559925"/>
          <a:ext cx="4047525" cy="3687576"/>
        </p:xfrm>
        <a:graphic>
          <a:graphicData uri="http://schemas.openxmlformats.org/drawingml/2006/table">
            <a:tbl>
              <a:tblPr firstRow="1" bandRow="1">
                <a:tableStyleId>{5C22544A-7EE6-4342-B048-85BDC9FD1C3A}</a:tableStyleId>
              </a:tblPr>
              <a:tblGrid>
                <a:gridCol w="1349175">
                  <a:extLst>
                    <a:ext uri="{9D8B030D-6E8A-4147-A177-3AD203B41FA5}">
                      <a16:colId xmlns:a16="http://schemas.microsoft.com/office/drawing/2014/main" val="20000"/>
                    </a:ext>
                  </a:extLst>
                </a:gridCol>
                <a:gridCol w="1349175">
                  <a:extLst>
                    <a:ext uri="{9D8B030D-6E8A-4147-A177-3AD203B41FA5}">
                      <a16:colId xmlns:a16="http://schemas.microsoft.com/office/drawing/2014/main" val="20001"/>
                    </a:ext>
                  </a:extLst>
                </a:gridCol>
                <a:gridCol w="1349175">
                  <a:extLst>
                    <a:ext uri="{9D8B030D-6E8A-4147-A177-3AD203B41FA5}">
                      <a16:colId xmlns:a16="http://schemas.microsoft.com/office/drawing/2014/main" val="20002"/>
                    </a:ext>
                  </a:extLst>
                </a:gridCol>
              </a:tblGrid>
              <a:tr h="122919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29192">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29192">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5" name="文本框 4"/>
          <p:cNvSpPr txBox="1"/>
          <p:nvPr/>
        </p:nvSpPr>
        <p:spPr>
          <a:xfrm>
            <a:off x="8336304" y="3049770"/>
            <a:ext cx="912429" cy="707886"/>
          </a:xfrm>
          <a:prstGeom prst="rect">
            <a:avLst/>
          </a:prstGeom>
          <a:noFill/>
        </p:spPr>
        <p:txBody>
          <a:bodyPr wrap="none" rtlCol="0">
            <a:spAutoFit/>
          </a:bodyPr>
          <a:lstStyle/>
          <a:p>
            <a:r>
              <a:rPr lang="en-US" altLang="zh-CN" sz="4000" dirty="0" smtClean="0"/>
              <a:t>(</a:t>
            </a:r>
            <a:r>
              <a:rPr lang="en-US" altLang="zh-CN" sz="4000" dirty="0" err="1"/>
              <a:t>i</a:t>
            </a:r>
            <a:r>
              <a:rPr lang="en-US" altLang="zh-CN" sz="4000" dirty="0" err="1" smtClean="0"/>
              <a:t>,j</a:t>
            </a:r>
            <a:r>
              <a:rPr lang="en-US" altLang="zh-CN" sz="4000" dirty="0" smtClean="0"/>
              <a:t>)</a:t>
            </a:r>
            <a:endParaRPr lang="zh-CN" altLang="en-US" sz="4000" dirty="0"/>
          </a:p>
        </p:txBody>
      </p:sp>
    </p:spTree>
    <p:extLst>
      <p:ext uri="{BB962C8B-B14F-4D97-AF65-F5344CB8AC3E}">
        <p14:creationId xmlns:p14="http://schemas.microsoft.com/office/powerpoint/2010/main" val="17784968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 </a:t>
            </a:r>
            <a:r>
              <a:rPr lang="zh-CN" altLang="en-US" dirty="0" smtClean="0"/>
              <a:t>算法</a:t>
            </a:r>
            <a:r>
              <a:rPr lang="en-US" altLang="zh-CN" dirty="0" smtClean="0"/>
              <a:t>PA (Proposed Algorithm)</a:t>
            </a:r>
            <a:endParaRPr lang="zh-CN" altLang="en-US" dirty="0"/>
          </a:p>
        </p:txBody>
      </p:sp>
      <p:sp>
        <p:nvSpPr>
          <p:cNvPr id="3" name="内容占位符 2"/>
          <p:cNvSpPr>
            <a:spLocks noGrp="1"/>
          </p:cNvSpPr>
          <p:nvPr>
            <p:ph idx="1"/>
          </p:nvPr>
        </p:nvSpPr>
        <p:spPr/>
        <p:txBody>
          <a:bodyPr/>
          <a:lstStyle/>
          <a:p>
            <a:r>
              <a:rPr lang="en-US" altLang="zh-CN" dirty="0" smtClean="0"/>
              <a:t>3.1 </a:t>
            </a:r>
            <a:r>
              <a:rPr lang="zh-CN" altLang="en-US" dirty="0" smtClean="0"/>
              <a:t>噪声点的检测</a:t>
            </a:r>
            <a:endParaRPr lang="en-US" altLang="zh-CN" dirty="0" smtClean="0"/>
          </a:p>
          <a:p>
            <a:pPr marL="0" indent="0">
              <a:buNone/>
            </a:pPr>
            <a:r>
              <a:rPr lang="en-US" altLang="zh-CN" dirty="0"/>
              <a:t> </a:t>
            </a:r>
            <a:r>
              <a:rPr lang="en-US" altLang="zh-CN" dirty="0" smtClean="0"/>
              <a:t>     good pixels</a:t>
            </a:r>
          </a:p>
          <a:p>
            <a:pPr marL="0" indent="0">
              <a:buNone/>
            </a:pPr>
            <a:r>
              <a:rPr lang="en-US" altLang="zh-CN" dirty="0"/>
              <a:t> </a:t>
            </a:r>
            <a:r>
              <a:rPr lang="en-US" altLang="zh-CN" dirty="0" smtClean="0"/>
              <a:t>      </a:t>
            </a:r>
          </a:p>
        </p:txBody>
      </p:sp>
      <p:sp>
        <p:nvSpPr>
          <p:cNvPr id="4" name="文本框 3"/>
          <p:cNvSpPr txBox="1"/>
          <p:nvPr/>
        </p:nvSpPr>
        <p:spPr>
          <a:xfrm>
            <a:off x="5008973" y="1905000"/>
            <a:ext cx="5362465" cy="4770537"/>
          </a:xfrm>
          <a:prstGeom prst="rect">
            <a:avLst/>
          </a:prstGeom>
          <a:noFill/>
        </p:spPr>
        <p:txBody>
          <a:bodyPr wrap="square" rtlCol="0">
            <a:spAutoFit/>
          </a:bodyPr>
          <a:lstStyle/>
          <a:p>
            <a:r>
              <a:rPr lang="en-US" altLang="zh-CN" sz="1200" dirty="0" smtClean="0"/>
              <a:t>  255   </a:t>
            </a:r>
            <a:r>
              <a:rPr lang="en-US" altLang="zh-CN" sz="3200" dirty="0">
                <a:solidFill>
                  <a:srgbClr val="FF0000"/>
                </a:solidFill>
              </a:rPr>
              <a:t>165</a:t>
            </a:r>
            <a:r>
              <a:rPr lang="en-US" altLang="zh-CN" sz="1200" dirty="0"/>
              <a:t>   255   255   255   255   255   255   255   255     0     0</a:t>
            </a:r>
          </a:p>
          <a:p>
            <a:r>
              <a:rPr lang="en-US" altLang="zh-CN" sz="1200" dirty="0"/>
              <a:t>   255   255   255     0   255     0     0     0     0   255   </a:t>
            </a:r>
            <a:r>
              <a:rPr lang="en-US" altLang="zh-CN" sz="3200" dirty="0">
                <a:solidFill>
                  <a:srgbClr val="FF0000"/>
                </a:solidFill>
              </a:rPr>
              <a:t>159</a:t>
            </a:r>
            <a:r>
              <a:rPr lang="en-US" altLang="zh-CN" sz="1200" dirty="0"/>
              <a:t>     0</a:t>
            </a:r>
          </a:p>
          <a:p>
            <a:r>
              <a:rPr lang="en-US" altLang="zh-CN" sz="1200" dirty="0"/>
              <a:t>     0   255   255   </a:t>
            </a:r>
            <a:r>
              <a:rPr lang="en-US" altLang="zh-CN" sz="3200" dirty="0">
                <a:solidFill>
                  <a:srgbClr val="FF0000"/>
                </a:solidFill>
              </a:rPr>
              <a:t>184</a:t>
            </a:r>
            <a:r>
              <a:rPr lang="en-US" altLang="zh-CN" sz="1200" dirty="0"/>
              <a:t>     0   255   255   255     0     0     0     0</a:t>
            </a:r>
          </a:p>
          <a:p>
            <a:r>
              <a:rPr lang="en-US" altLang="zh-CN" sz="1200" dirty="0"/>
              <a:t>   255     0     0     0   255   255     0   255     0     0   255     0</a:t>
            </a:r>
          </a:p>
          <a:p>
            <a:r>
              <a:rPr lang="en-US" altLang="zh-CN" sz="1200" dirty="0"/>
              <a:t>   255     0   255     0   255   255     0     0     0     0   255   255</a:t>
            </a:r>
          </a:p>
          <a:p>
            <a:r>
              <a:rPr lang="en-US" altLang="zh-CN" sz="1200" dirty="0"/>
              <a:t>     0   255     0     0     0    </a:t>
            </a:r>
            <a:r>
              <a:rPr lang="en-US" altLang="zh-CN" sz="3200" dirty="0">
                <a:solidFill>
                  <a:srgbClr val="FF0000"/>
                </a:solidFill>
              </a:rPr>
              <a:t>14</a:t>
            </a:r>
            <a:r>
              <a:rPr lang="en-US" altLang="zh-CN" sz="1200" dirty="0"/>
              <a:t>     0   255   255   255   255   255</a:t>
            </a:r>
          </a:p>
          <a:p>
            <a:r>
              <a:rPr lang="en-US" altLang="zh-CN" sz="1200" dirty="0"/>
              <a:t>     0   255   255   255     0   255   255     0     0     0     0   255</a:t>
            </a:r>
          </a:p>
          <a:p>
            <a:r>
              <a:rPr lang="en-US" altLang="zh-CN" sz="1200" dirty="0"/>
              <a:t>   255    </a:t>
            </a:r>
            <a:r>
              <a:rPr lang="en-US" altLang="zh-CN" sz="3200" dirty="0">
                <a:solidFill>
                  <a:srgbClr val="FF0000"/>
                </a:solidFill>
              </a:rPr>
              <a:t>79</a:t>
            </a:r>
            <a:r>
              <a:rPr lang="en-US" altLang="zh-CN" sz="1200" dirty="0"/>
              <a:t>     0   255   255     0     0     0   255   255     0     0</a:t>
            </a:r>
          </a:p>
          <a:p>
            <a:r>
              <a:rPr lang="en-US" altLang="zh-CN" sz="1200" dirty="0"/>
              <a:t>   </a:t>
            </a:r>
            <a:r>
              <a:rPr lang="en-US" altLang="zh-CN" sz="3200" dirty="0">
                <a:solidFill>
                  <a:srgbClr val="FF0000"/>
                </a:solidFill>
              </a:rPr>
              <a:t>133</a:t>
            </a:r>
            <a:r>
              <a:rPr lang="en-US" altLang="zh-CN" sz="1200" dirty="0"/>
              <a:t>   255     0     0    </a:t>
            </a:r>
            <a:r>
              <a:rPr lang="en-US" altLang="zh-CN" sz="3200" dirty="0">
                <a:solidFill>
                  <a:srgbClr val="FF0000"/>
                </a:solidFill>
              </a:rPr>
              <a:t>71</a:t>
            </a:r>
            <a:r>
              <a:rPr lang="en-US" altLang="zh-CN" sz="1200" dirty="0"/>
              <a:t>     0     0   255     0   255     0   255</a:t>
            </a:r>
          </a:p>
          <a:p>
            <a:r>
              <a:rPr lang="en-US" altLang="zh-CN" sz="1200" dirty="0"/>
              <a:t>   </a:t>
            </a:r>
            <a:r>
              <a:rPr lang="en-US" altLang="zh-CN" sz="3200" dirty="0">
                <a:solidFill>
                  <a:srgbClr val="FF0000"/>
                </a:solidFill>
              </a:rPr>
              <a:t>138</a:t>
            </a:r>
            <a:r>
              <a:rPr lang="en-US" altLang="zh-CN" sz="1200" dirty="0"/>
              <a:t>     0     0   255     0     0   255   255   255   </a:t>
            </a:r>
            <a:r>
              <a:rPr lang="en-US" altLang="zh-CN" sz="3200" dirty="0">
                <a:solidFill>
                  <a:srgbClr val="FF0000"/>
                </a:solidFill>
              </a:rPr>
              <a:t>125</a:t>
            </a:r>
            <a:r>
              <a:rPr lang="en-US" altLang="zh-CN" sz="1200" dirty="0"/>
              <a:t>   255   255</a:t>
            </a:r>
          </a:p>
          <a:p>
            <a:r>
              <a:rPr lang="en-US" altLang="zh-CN" sz="1200" dirty="0"/>
              <a:t>     0   255     0     0   255   255   255   255     0     0     0     0</a:t>
            </a:r>
          </a:p>
          <a:p>
            <a:r>
              <a:rPr lang="en-US" altLang="zh-CN" sz="1200" dirty="0"/>
              <a:t>   </a:t>
            </a:r>
            <a:r>
              <a:rPr lang="en-US" altLang="zh-CN" sz="3200" dirty="0">
                <a:solidFill>
                  <a:srgbClr val="FF0000"/>
                </a:solidFill>
              </a:rPr>
              <a:t>128</a:t>
            </a:r>
            <a:r>
              <a:rPr lang="en-US" altLang="zh-CN" sz="1200" dirty="0"/>
              <a:t>   255   255   255     0     0   255     0   255     0   255   255</a:t>
            </a:r>
            <a:endParaRPr lang="zh-CN" altLang="en-US" sz="1200" dirty="0"/>
          </a:p>
        </p:txBody>
      </p:sp>
    </p:spTree>
    <p:extLst>
      <p:ext uri="{BB962C8B-B14F-4D97-AF65-F5344CB8AC3E}">
        <p14:creationId xmlns:p14="http://schemas.microsoft.com/office/powerpoint/2010/main" val="12175652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en-US" dirty="0"/>
              <a:t>算法</a:t>
            </a:r>
            <a:r>
              <a:rPr lang="en-US" altLang="zh-CN" dirty="0"/>
              <a:t>PA (Proposed Algorithm)</a:t>
            </a:r>
            <a:endParaRPr lang="zh-CN" altLang="en-US" dirty="0"/>
          </a:p>
        </p:txBody>
      </p:sp>
      <p:sp>
        <p:nvSpPr>
          <p:cNvPr id="3" name="内容占位符 2"/>
          <p:cNvSpPr>
            <a:spLocks noGrp="1"/>
          </p:cNvSpPr>
          <p:nvPr>
            <p:ph idx="1"/>
          </p:nvPr>
        </p:nvSpPr>
        <p:spPr/>
        <p:txBody>
          <a:bodyPr/>
          <a:lstStyle/>
          <a:p>
            <a:r>
              <a:rPr lang="en-US" altLang="zh-CN" dirty="0" smtClean="0"/>
              <a:t>3.2 </a:t>
            </a:r>
            <a:r>
              <a:rPr lang="zh-CN" altLang="en-US" dirty="0" smtClean="0"/>
              <a:t>可疑噪声点的处理</a:t>
            </a:r>
            <a:endParaRPr lang="en-US" altLang="zh-CN" dirty="0" smtClean="0"/>
          </a:p>
          <a:p>
            <a:pPr marL="0" indent="0">
              <a:buNone/>
            </a:pPr>
            <a:r>
              <a:rPr lang="en-US" altLang="zh-CN" dirty="0" smtClean="0"/>
              <a:t>      suspicious pixels</a:t>
            </a:r>
          </a:p>
          <a:p>
            <a:pPr marL="0" indent="0">
              <a:buNone/>
            </a:pPr>
            <a:r>
              <a:rPr lang="en-US" altLang="zh-CN" dirty="0"/>
              <a:t> </a:t>
            </a:r>
            <a:r>
              <a:rPr lang="en-US" altLang="zh-CN" dirty="0" smtClean="0"/>
              <a:t>     </a:t>
            </a:r>
            <a:r>
              <a:rPr lang="zh-CN" altLang="en-US" dirty="0" smtClean="0"/>
              <a:t>动态窗口： 扩大可信范围</a:t>
            </a:r>
            <a:endParaRPr lang="en-US" altLang="zh-CN" dirty="0" smtClean="0"/>
          </a:p>
          <a:p>
            <a:pPr marL="0" indent="0">
              <a:buNone/>
            </a:pPr>
            <a:r>
              <a:rPr lang="en-US" altLang="zh-CN" dirty="0"/>
              <a:t> </a:t>
            </a:r>
            <a:r>
              <a:rPr lang="en-US" altLang="zh-CN" dirty="0" smtClean="0"/>
              <a:t>     </a:t>
            </a:r>
            <a:r>
              <a:rPr lang="zh-CN" altLang="en-US" dirty="0" smtClean="0"/>
              <a:t>两个过程：“</a:t>
            </a:r>
            <a:r>
              <a:rPr lang="zh-CN" altLang="en-US" dirty="0"/>
              <a:t>个体</a:t>
            </a:r>
            <a:r>
              <a:rPr lang="zh-CN" altLang="en-US" dirty="0" smtClean="0"/>
              <a:t>” </a:t>
            </a:r>
            <a:r>
              <a:rPr lang="en-US" altLang="zh-CN" dirty="0" smtClean="0"/>
              <a:t>-&gt; </a:t>
            </a:r>
            <a:r>
              <a:rPr lang="zh-CN" altLang="en-US" dirty="0" smtClean="0"/>
              <a:t>“群伙”</a:t>
            </a:r>
            <a:r>
              <a:rPr lang="en-US" altLang="zh-CN" dirty="0" smtClean="0"/>
              <a:t> </a:t>
            </a:r>
          </a:p>
          <a:p>
            <a:pPr marL="0" indent="0">
              <a:buNone/>
            </a:pP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584075248"/>
              </p:ext>
            </p:extLst>
          </p:nvPr>
        </p:nvGraphicFramePr>
        <p:xfrm>
          <a:off x="6757536" y="1905000"/>
          <a:ext cx="1683264" cy="1801113"/>
        </p:xfrm>
        <a:graphic>
          <a:graphicData uri="http://schemas.openxmlformats.org/drawingml/2006/table">
            <a:tbl>
              <a:tblPr firstRow="1" bandRow="1">
                <a:tableStyleId>{5C22544A-7EE6-4342-B048-85BDC9FD1C3A}</a:tableStyleId>
              </a:tblPr>
              <a:tblGrid>
                <a:gridCol w="561088">
                  <a:extLst>
                    <a:ext uri="{9D8B030D-6E8A-4147-A177-3AD203B41FA5}">
                      <a16:colId xmlns:a16="http://schemas.microsoft.com/office/drawing/2014/main" val="20000"/>
                    </a:ext>
                  </a:extLst>
                </a:gridCol>
                <a:gridCol w="561088">
                  <a:extLst>
                    <a:ext uri="{9D8B030D-6E8A-4147-A177-3AD203B41FA5}">
                      <a16:colId xmlns:a16="http://schemas.microsoft.com/office/drawing/2014/main" val="20001"/>
                    </a:ext>
                  </a:extLst>
                </a:gridCol>
                <a:gridCol w="561088">
                  <a:extLst>
                    <a:ext uri="{9D8B030D-6E8A-4147-A177-3AD203B41FA5}">
                      <a16:colId xmlns:a16="http://schemas.microsoft.com/office/drawing/2014/main" val="20002"/>
                    </a:ext>
                  </a:extLst>
                </a:gridCol>
              </a:tblGrid>
              <a:tr h="6003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003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00371">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093369794"/>
              </p:ext>
            </p:extLst>
          </p:nvPr>
        </p:nvGraphicFramePr>
        <p:xfrm>
          <a:off x="9301912" y="1706223"/>
          <a:ext cx="2202700" cy="2198665"/>
        </p:xfrm>
        <a:graphic>
          <a:graphicData uri="http://schemas.openxmlformats.org/drawingml/2006/table">
            <a:tbl>
              <a:tblPr firstRow="1" bandRow="1">
                <a:tableStyleId>{5C22544A-7EE6-4342-B048-85BDC9FD1C3A}</a:tableStyleId>
              </a:tblPr>
              <a:tblGrid>
                <a:gridCol w="440540">
                  <a:extLst>
                    <a:ext uri="{9D8B030D-6E8A-4147-A177-3AD203B41FA5}">
                      <a16:colId xmlns:a16="http://schemas.microsoft.com/office/drawing/2014/main" val="20000"/>
                    </a:ext>
                  </a:extLst>
                </a:gridCol>
                <a:gridCol w="440540">
                  <a:extLst>
                    <a:ext uri="{9D8B030D-6E8A-4147-A177-3AD203B41FA5}">
                      <a16:colId xmlns:a16="http://schemas.microsoft.com/office/drawing/2014/main" val="20001"/>
                    </a:ext>
                  </a:extLst>
                </a:gridCol>
                <a:gridCol w="440540">
                  <a:extLst>
                    <a:ext uri="{9D8B030D-6E8A-4147-A177-3AD203B41FA5}">
                      <a16:colId xmlns:a16="http://schemas.microsoft.com/office/drawing/2014/main" val="20002"/>
                    </a:ext>
                  </a:extLst>
                </a:gridCol>
                <a:gridCol w="440540">
                  <a:extLst>
                    <a:ext uri="{9D8B030D-6E8A-4147-A177-3AD203B41FA5}">
                      <a16:colId xmlns:a16="http://schemas.microsoft.com/office/drawing/2014/main" val="20003"/>
                    </a:ext>
                  </a:extLst>
                </a:gridCol>
                <a:gridCol w="440540">
                  <a:extLst>
                    <a:ext uri="{9D8B030D-6E8A-4147-A177-3AD203B41FA5}">
                      <a16:colId xmlns:a16="http://schemas.microsoft.com/office/drawing/2014/main" val="20004"/>
                    </a:ext>
                  </a:extLst>
                </a:gridCol>
              </a:tblGrid>
              <a:tr h="43973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973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3973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39733">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9733">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282" y="3833086"/>
            <a:ext cx="2685685" cy="295247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9664" y="3833086"/>
            <a:ext cx="2755139" cy="2952476"/>
          </a:xfrm>
          <a:prstGeom prst="rect">
            <a:avLst/>
          </a:prstGeom>
        </p:spPr>
      </p:pic>
    </p:spTree>
    <p:extLst>
      <p:ext uri="{BB962C8B-B14F-4D97-AF65-F5344CB8AC3E}">
        <p14:creationId xmlns:p14="http://schemas.microsoft.com/office/powerpoint/2010/main" val="38996537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实验结果</a:t>
            </a:r>
            <a:endParaRPr lang="zh-CN" altLang="en-US" dirty="0"/>
          </a:p>
        </p:txBody>
      </p:sp>
      <p:sp>
        <p:nvSpPr>
          <p:cNvPr id="3" name="内容占位符 2"/>
          <p:cNvSpPr>
            <a:spLocks noGrp="1"/>
          </p:cNvSpPr>
          <p:nvPr>
            <p:ph idx="1"/>
          </p:nvPr>
        </p:nvSpPr>
        <p:spPr/>
        <p:txBody>
          <a:bodyPr/>
          <a:lstStyle/>
          <a:p>
            <a:r>
              <a:rPr lang="en-US" altLang="zh-CN" dirty="0" smtClean="0"/>
              <a:t>4.1 </a:t>
            </a:r>
            <a:r>
              <a:rPr lang="zh-CN" altLang="en-US" dirty="0" smtClean="0"/>
              <a:t>去噪图像</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833" y="65902"/>
            <a:ext cx="6196292" cy="6858000"/>
          </a:xfrm>
          <a:prstGeom prst="rect">
            <a:avLst/>
          </a:prstGeom>
        </p:spPr>
      </p:pic>
    </p:spTree>
    <p:extLst>
      <p:ext uri="{BB962C8B-B14F-4D97-AF65-F5344CB8AC3E}">
        <p14:creationId xmlns:p14="http://schemas.microsoft.com/office/powerpoint/2010/main" val="126487563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实验结果</a:t>
            </a:r>
            <a:endParaRPr lang="zh-CN" altLang="en-US" dirty="0"/>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75410" y="2292178"/>
            <a:ext cx="2659920" cy="2659920"/>
          </a:xfr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725" y="2292178"/>
            <a:ext cx="2622292" cy="262229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4723" y="2292178"/>
            <a:ext cx="2659920" cy="2659920"/>
          </a:xfrm>
          <a:prstGeom prst="rect">
            <a:avLst/>
          </a:prstGeom>
        </p:spPr>
      </p:pic>
      <p:sp>
        <p:nvSpPr>
          <p:cNvPr id="8" name="文本框 7"/>
          <p:cNvSpPr txBox="1"/>
          <p:nvPr/>
        </p:nvSpPr>
        <p:spPr>
          <a:xfrm>
            <a:off x="6095028" y="5339276"/>
            <a:ext cx="620683" cy="369332"/>
          </a:xfrm>
          <a:prstGeom prst="rect">
            <a:avLst/>
          </a:prstGeom>
          <a:noFill/>
        </p:spPr>
        <p:txBody>
          <a:bodyPr wrap="none" rtlCol="0">
            <a:spAutoFit/>
          </a:bodyPr>
          <a:lstStyle/>
          <a:p>
            <a:r>
              <a:rPr lang="en-US" altLang="zh-CN" dirty="0" smtClean="0"/>
              <a:t>90%</a:t>
            </a:r>
            <a:endParaRPr lang="zh-CN" altLang="en-US" dirty="0"/>
          </a:p>
        </p:txBody>
      </p:sp>
    </p:spTree>
    <p:extLst>
      <p:ext uri="{BB962C8B-B14F-4D97-AF65-F5344CB8AC3E}">
        <p14:creationId xmlns:p14="http://schemas.microsoft.com/office/powerpoint/2010/main" val="32950228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 </a:t>
            </a:r>
            <a:r>
              <a:rPr lang="zh-CN" altLang="en-US" dirty="0" smtClean="0"/>
              <a:t>实验结果</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16899" y="2292178"/>
            <a:ext cx="2652905" cy="2652905"/>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725" y="2292178"/>
            <a:ext cx="2622292" cy="262229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686" y="2292177"/>
            <a:ext cx="2652905" cy="2652905"/>
          </a:xfrm>
          <a:prstGeom prst="rect">
            <a:avLst/>
          </a:prstGeom>
        </p:spPr>
      </p:pic>
      <p:sp>
        <p:nvSpPr>
          <p:cNvPr id="7" name="文本框 6"/>
          <p:cNvSpPr txBox="1"/>
          <p:nvPr/>
        </p:nvSpPr>
        <p:spPr>
          <a:xfrm>
            <a:off x="6133009" y="5311472"/>
            <a:ext cx="620683" cy="369332"/>
          </a:xfrm>
          <a:prstGeom prst="rect">
            <a:avLst/>
          </a:prstGeom>
          <a:noFill/>
        </p:spPr>
        <p:txBody>
          <a:bodyPr wrap="none" rtlCol="0">
            <a:spAutoFit/>
          </a:bodyPr>
          <a:lstStyle/>
          <a:p>
            <a:r>
              <a:rPr lang="en-US" altLang="zh-CN" dirty="0" smtClean="0"/>
              <a:t>95%</a:t>
            </a:r>
            <a:endParaRPr lang="zh-CN" altLang="en-US" dirty="0"/>
          </a:p>
        </p:txBody>
      </p:sp>
    </p:spTree>
    <p:extLst>
      <p:ext uri="{BB962C8B-B14F-4D97-AF65-F5344CB8AC3E}">
        <p14:creationId xmlns:p14="http://schemas.microsoft.com/office/powerpoint/2010/main" val="18295978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实验结果</a:t>
            </a:r>
          </a:p>
        </p:txBody>
      </p:sp>
      <p:sp>
        <p:nvSpPr>
          <p:cNvPr id="3" name="内容占位符 2"/>
          <p:cNvSpPr>
            <a:spLocks noGrp="1"/>
          </p:cNvSpPr>
          <p:nvPr>
            <p:ph idx="1"/>
          </p:nvPr>
        </p:nvSpPr>
        <p:spPr>
          <a:xfrm>
            <a:off x="967676" y="1597152"/>
            <a:ext cx="8915400" cy="3777622"/>
          </a:xfrm>
        </p:spPr>
        <p:txBody>
          <a:bodyPr/>
          <a:lstStyle/>
          <a:p>
            <a:r>
              <a:rPr lang="en-US" altLang="zh-CN" dirty="0" smtClean="0"/>
              <a:t>4.2 </a:t>
            </a:r>
            <a:r>
              <a:rPr lang="zh-CN" altLang="en-US" dirty="0" smtClean="0"/>
              <a:t>图像质量检测</a:t>
            </a:r>
            <a:endParaRPr lang="en-US" altLang="zh-CN" dirty="0" smtClean="0"/>
          </a:p>
          <a:p>
            <a:pPr lvl="1"/>
            <a:r>
              <a:rPr lang="en-US" altLang="zh-CN" dirty="0" smtClean="0"/>
              <a:t>SSIM</a:t>
            </a:r>
          </a:p>
          <a:p>
            <a:pPr lvl="1"/>
            <a:r>
              <a:rPr lang="en-US" altLang="zh-CN" dirty="0" smtClean="0"/>
              <a:t>FSIM</a:t>
            </a:r>
          </a:p>
          <a:p>
            <a:pPr lvl="1"/>
            <a:r>
              <a:rPr lang="en-US" altLang="zh-CN" dirty="0" smtClean="0"/>
              <a:t>Histogram Distance</a:t>
            </a:r>
          </a:p>
          <a:p>
            <a:endParaRPr lang="en-US" altLang="zh-CN" dirty="0" smtClean="0"/>
          </a:p>
          <a:p>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130110361"/>
              </p:ext>
            </p:extLst>
          </p:nvPr>
        </p:nvGraphicFramePr>
        <p:xfrm>
          <a:off x="4803713" y="1337707"/>
          <a:ext cx="6864033" cy="1130773"/>
        </p:xfrm>
        <a:graphic>
          <a:graphicData uri="http://schemas.openxmlformats.org/drawingml/2006/table">
            <a:tbl>
              <a:tblPr firstRow="1" firstCol="1" bandRow="1">
                <a:tableStyleId>{5C22544A-7EE6-4342-B048-85BDC9FD1C3A}</a:tableStyleId>
              </a:tblPr>
              <a:tblGrid>
                <a:gridCol w="872440">
                  <a:extLst>
                    <a:ext uri="{9D8B030D-6E8A-4147-A177-3AD203B41FA5}">
                      <a16:colId xmlns:a16="http://schemas.microsoft.com/office/drawing/2014/main" val="4114454565"/>
                    </a:ext>
                  </a:extLst>
                </a:gridCol>
                <a:gridCol w="748257">
                  <a:extLst>
                    <a:ext uri="{9D8B030D-6E8A-4147-A177-3AD203B41FA5}">
                      <a16:colId xmlns:a16="http://schemas.microsoft.com/office/drawing/2014/main" val="2388329288"/>
                    </a:ext>
                  </a:extLst>
                </a:gridCol>
                <a:gridCol w="749048">
                  <a:extLst>
                    <a:ext uri="{9D8B030D-6E8A-4147-A177-3AD203B41FA5}">
                      <a16:colId xmlns:a16="http://schemas.microsoft.com/office/drawing/2014/main" val="543260514"/>
                    </a:ext>
                  </a:extLst>
                </a:gridCol>
                <a:gridCol w="749048">
                  <a:extLst>
                    <a:ext uri="{9D8B030D-6E8A-4147-A177-3AD203B41FA5}">
                      <a16:colId xmlns:a16="http://schemas.microsoft.com/office/drawing/2014/main" val="3350625107"/>
                    </a:ext>
                  </a:extLst>
                </a:gridCol>
                <a:gridCol w="749048">
                  <a:extLst>
                    <a:ext uri="{9D8B030D-6E8A-4147-A177-3AD203B41FA5}">
                      <a16:colId xmlns:a16="http://schemas.microsoft.com/office/drawing/2014/main" val="62124260"/>
                    </a:ext>
                  </a:extLst>
                </a:gridCol>
                <a:gridCol w="749048">
                  <a:extLst>
                    <a:ext uri="{9D8B030D-6E8A-4147-A177-3AD203B41FA5}">
                      <a16:colId xmlns:a16="http://schemas.microsoft.com/office/drawing/2014/main" val="1046473005"/>
                    </a:ext>
                  </a:extLst>
                </a:gridCol>
                <a:gridCol w="749048">
                  <a:extLst>
                    <a:ext uri="{9D8B030D-6E8A-4147-A177-3AD203B41FA5}">
                      <a16:colId xmlns:a16="http://schemas.microsoft.com/office/drawing/2014/main" val="3531464313"/>
                    </a:ext>
                  </a:extLst>
                </a:gridCol>
                <a:gridCol w="749048">
                  <a:extLst>
                    <a:ext uri="{9D8B030D-6E8A-4147-A177-3AD203B41FA5}">
                      <a16:colId xmlns:a16="http://schemas.microsoft.com/office/drawing/2014/main" val="3477171990"/>
                    </a:ext>
                  </a:extLst>
                </a:gridCol>
                <a:gridCol w="749048">
                  <a:extLst>
                    <a:ext uri="{9D8B030D-6E8A-4147-A177-3AD203B41FA5}">
                      <a16:colId xmlns:a16="http://schemas.microsoft.com/office/drawing/2014/main" val="3152297960"/>
                    </a:ext>
                  </a:extLst>
                </a:gridCol>
              </a:tblGrid>
              <a:tr h="149745">
                <a:tc rowSpan="2">
                  <a:txBody>
                    <a:bodyPr/>
                    <a:lstStyle/>
                    <a:p>
                      <a:pPr algn="just">
                        <a:spcAft>
                          <a:spcPts val="0"/>
                        </a:spcAft>
                      </a:pPr>
                      <a:r>
                        <a:rPr lang="zh-CN" sz="1050" kern="100">
                          <a:effectLst/>
                        </a:rPr>
                        <a:t>量化指标</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4">
                  <a:txBody>
                    <a:bodyPr/>
                    <a:lstStyle/>
                    <a:p>
                      <a:pPr algn="just">
                        <a:spcAft>
                          <a:spcPts val="0"/>
                        </a:spcAft>
                      </a:pPr>
                      <a:r>
                        <a:rPr lang="en-US" sz="1050" kern="100" dirty="0" err="1">
                          <a:effectLst/>
                        </a:rPr>
                        <a:t>cameraman.tif</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spcAft>
                          <a:spcPts val="0"/>
                        </a:spcAft>
                      </a:pPr>
                      <a:r>
                        <a:rPr lang="en-US" sz="1050" kern="100" dirty="0">
                          <a:effectLst/>
                        </a:rPr>
                        <a:t>lena.jpg</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02829727"/>
                  </a:ext>
                </a:extLst>
              </a:tr>
              <a:tr h="149745">
                <a:tc vMerge="1">
                  <a:txBody>
                    <a:bodyPr/>
                    <a:lstStyle/>
                    <a:p>
                      <a:endParaRPr lang="zh-CN" altLang="en-US"/>
                    </a:p>
                  </a:txBody>
                  <a:tcPr/>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31249295"/>
                  </a:ext>
                </a:extLst>
              </a:tr>
              <a:tr h="149745">
                <a:tc>
                  <a:txBody>
                    <a:bodyPr/>
                    <a:lstStyle/>
                    <a:p>
                      <a:pPr algn="just">
                        <a:spcAft>
                          <a:spcPts val="0"/>
                        </a:spcAft>
                      </a:pPr>
                      <a:r>
                        <a:rPr lang="en-US" sz="1050" kern="100">
                          <a:effectLst/>
                        </a:rPr>
                        <a:t>FSIM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0.1033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0.1114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0.9108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0.9836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0.1014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0.0961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0.8933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0.9910</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64272622"/>
                  </a:ext>
                </a:extLst>
              </a:tr>
              <a:tr h="149745">
                <a:tc>
                  <a:txBody>
                    <a:bodyPr/>
                    <a:lstStyle/>
                    <a:p>
                      <a:pPr algn="just">
                        <a:spcAft>
                          <a:spcPts val="0"/>
                        </a:spcAft>
                      </a:pPr>
                      <a:r>
                        <a:rPr lang="en-US" sz="1050" kern="100">
                          <a:effectLst/>
                        </a:rPr>
                        <a:t>SSIM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0.1202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0.7734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0.1457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0.7939</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20722740"/>
                  </a:ext>
                </a:extLst>
              </a:tr>
              <a:tr h="330673">
                <a:tc>
                  <a:txBody>
                    <a:bodyPr/>
                    <a:lstStyle/>
                    <a:p>
                      <a:pPr algn="just">
                        <a:spcAft>
                          <a:spcPts val="0"/>
                        </a:spcAft>
                      </a:pPr>
                      <a:r>
                        <a:rPr lang="en-US" sz="1050" kern="100">
                          <a:effectLst/>
                        </a:rPr>
                        <a:t>Histogram Distance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0.0037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0.5347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0.9157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0.5950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0.7402</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73846647"/>
                  </a:ext>
                </a:extLst>
              </a:tr>
              <a:tr h="149745">
                <a:tc>
                  <a:txBody>
                    <a:bodyPr/>
                    <a:lstStyle/>
                    <a:p>
                      <a:pPr algn="just">
                        <a:spcAft>
                          <a:spcPts val="0"/>
                        </a:spcAft>
                      </a:pPr>
                      <a:r>
                        <a:rPr lang="en-US" sz="1050" kern="100">
                          <a:effectLst/>
                        </a:rPr>
                        <a:t>Time(s)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0.0073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0.8397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0.6473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0.0068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1.1036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0.8675</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13539544"/>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4252831353"/>
              </p:ext>
            </p:extLst>
          </p:nvPr>
        </p:nvGraphicFramePr>
        <p:xfrm>
          <a:off x="4803713" y="2672493"/>
          <a:ext cx="6864032" cy="1179836"/>
        </p:xfrm>
        <a:graphic>
          <a:graphicData uri="http://schemas.openxmlformats.org/drawingml/2006/table">
            <a:tbl>
              <a:tblPr firstRow="1" firstCol="1" bandRow="1">
                <a:tableStyleId>{5C22544A-7EE6-4342-B048-85BDC9FD1C3A}</a:tableStyleId>
              </a:tblPr>
              <a:tblGrid>
                <a:gridCol w="872439">
                  <a:extLst>
                    <a:ext uri="{9D8B030D-6E8A-4147-A177-3AD203B41FA5}">
                      <a16:colId xmlns:a16="http://schemas.microsoft.com/office/drawing/2014/main" val="1227962863"/>
                    </a:ext>
                  </a:extLst>
                </a:gridCol>
                <a:gridCol w="748257">
                  <a:extLst>
                    <a:ext uri="{9D8B030D-6E8A-4147-A177-3AD203B41FA5}">
                      <a16:colId xmlns:a16="http://schemas.microsoft.com/office/drawing/2014/main" val="3084084728"/>
                    </a:ext>
                  </a:extLst>
                </a:gridCol>
                <a:gridCol w="749048">
                  <a:extLst>
                    <a:ext uri="{9D8B030D-6E8A-4147-A177-3AD203B41FA5}">
                      <a16:colId xmlns:a16="http://schemas.microsoft.com/office/drawing/2014/main" val="477862824"/>
                    </a:ext>
                  </a:extLst>
                </a:gridCol>
                <a:gridCol w="749048">
                  <a:extLst>
                    <a:ext uri="{9D8B030D-6E8A-4147-A177-3AD203B41FA5}">
                      <a16:colId xmlns:a16="http://schemas.microsoft.com/office/drawing/2014/main" val="1194256693"/>
                    </a:ext>
                  </a:extLst>
                </a:gridCol>
                <a:gridCol w="749048">
                  <a:extLst>
                    <a:ext uri="{9D8B030D-6E8A-4147-A177-3AD203B41FA5}">
                      <a16:colId xmlns:a16="http://schemas.microsoft.com/office/drawing/2014/main" val="1282513080"/>
                    </a:ext>
                  </a:extLst>
                </a:gridCol>
                <a:gridCol w="749048">
                  <a:extLst>
                    <a:ext uri="{9D8B030D-6E8A-4147-A177-3AD203B41FA5}">
                      <a16:colId xmlns:a16="http://schemas.microsoft.com/office/drawing/2014/main" val="2530992413"/>
                    </a:ext>
                  </a:extLst>
                </a:gridCol>
                <a:gridCol w="749048">
                  <a:extLst>
                    <a:ext uri="{9D8B030D-6E8A-4147-A177-3AD203B41FA5}">
                      <a16:colId xmlns:a16="http://schemas.microsoft.com/office/drawing/2014/main" val="763890676"/>
                    </a:ext>
                  </a:extLst>
                </a:gridCol>
                <a:gridCol w="749048">
                  <a:extLst>
                    <a:ext uri="{9D8B030D-6E8A-4147-A177-3AD203B41FA5}">
                      <a16:colId xmlns:a16="http://schemas.microsoft.com/office/drawing/2014/main" val="17608880"/>
                    </a:ext>
                  </a:extLst>
                </a:gridCol>
                <a:gridCol w="749048">
                  <a:extLst>
                    <a:ext uri="{9D8B030D-6E8A-4147-A177-3AD203B41FA5}">
                      <a16:colId xmlns:a16="http://schemas.microsoft.com/office/drawing/2014/main" val="3051238474"/>
                    </a:ext>
                  </a:extLst>
                </a:gridCol>
              </a:tblGrid>
              <a:tr h="168548">
                <a:tc rowSpan="2">
                  <a:txBody>
                    <a:bodyPr/>
                    <a:lstStyle/>
                    <a:p>
                      <a:pPr algn="just">
                        <a:spcAft>
                          <a:spcPts val="0"/>
                        </a:spcAft>
                      </a:pPr>
                      <a:r>
                        <a:rPr lang="zh-CN" sz="1050" kern="100">
                          <a:effectLst/>
                        </a:rPr>
                        <a:t>量化指标</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4">
                  <a:txBody>
                    <a:bodyPr/>
                    <a:lstStyle/>
                    <a:p>
                      <a:pPr algn="just">
                        <a:spcAft>
                          <a:spcPts val="0"/>
                        </a:spcAft>
                      </a:pPr>
                      <a:r>
                        <a:rPr lang="en-US" sz="1050" kern="100">
                          <a:effectLst/>
                        </a:rPr>
                        <a:t>cameraman.tif</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spcAft>
                          <a:spcPts val="0"/>
                        </a:spcAft>
                      </a:pPr>
                      <a:r>
                        <a:rPr lang="en-US" sz="1050" kern="100">
                          <a:effectLst/>
                        </a:rPr>
                        <a:t>lena.jpg</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60225052"/>
                  </a:ext>
                </a:extLst>
              </a:tr>
              <a:tr h="168548">
                <a:tc vMerge="1">
                  <a:txBody>
                    <a:bodyPr/>
                    <a:lstStyle/>
                    <a:p>
                      <a:endParaRPr lang="zh-CN" altLang="en-US"/>
                    </a:p>
                  </a:txBody>
                  <a:tcPr/>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354637920"/>
                  </a:ext>
                </a:extLst>
              </a:tr>
              <a:tr h="168548">
                <a:tc>
                  <a:txBody>
                    <a:bodyPr/>
                    <a:lstStyle/>
                    <a:p>
                      <a:pPr algn="just">
                        <a:spcAft>
                          <a:spcPts val="0"/>
                        </a:spcAft>
                      </a:pPr>
                      <a:r>
                        <a:rPr lang="en-US" sz="1050" kern="100">
                          <a:effectLst/>
                        </a:rPr>
                        <a:t>FSIM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0.0991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0.1092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0.8896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0.9791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0.0976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0.0996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0.8648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0.9875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545917965"/>
                  </a:ext>
                </a:extLst>
              </a:tr>
              <a:tr h="168548">
                <a:tc>
                  <a:txBody>
                    <a:bodyPr/>
                    <a:lstStyle/>
                    <a:p>
                      <a:pPr algn="just">
                        <a:spcAft>
                          <a:spcPts val="0"/>
                        </a:spcAft>
                      </a:pPr>
                      <a:r>
                        <a:rPr lang="en-US" sz="1050" kern="100">
                          <a:effectLst/>
                        </a:rPr>
                        <a:t>SSIM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0.0656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0.7388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0.0827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0.7511</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09055759"/>
                  </a:ext>
                </a:extLst>
              </a:tr>
              <a:tr h="337096">
                <a:tc>
                  <a:txBody>
                    <a:bodyPr/>
                    <a:lstStyle/>
                    <a:p>
                      <a:pPr algn="just">
                        <a:spcAft>
                          <a:spcPts val="0"/>
                        </a:spcAft>
                      </a:pPr>
                      <a:r>
                        <a:rPr lang="en-US" sz="1050" kern="100">
                          <a:effectLst/>
                        </a:rPr>
                        <a:t>Histogram Distance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0.0039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0.4724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0.8252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0.0020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0.5256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0.7644</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79393601"/>
                  </a:ext>
                </a:extLst>
              </a:tr>
              <a:tr h="168548">
                <a:tc>
                  <a:txBody>
                    <a:bodyPr/>
                    <a:lstStyle/>
                    <a:p>
                      <a:pPr algn="just">
                        <a:spcAft>
                          <a:spcPts val="0"/>
                        </a:spcAft>
                      </a:pPr>
                      <a:r>
                        <a:rPr lang="en-US" sz="1050" kern="100">
                          <a:effectLst/>
                        </a:rPr>
                        <a:t>Time(s)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0.0047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0.0081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0.8667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0.6543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0.0063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1.2765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1.0644</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90848357"/>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737912285"/>
              </p:ext>
            </p:extLst>
          </p:nvPr>
        </p:nvGraphicFramePr>
        <p:xfrm>
          <a:off x="4803713" y="4056342"/>
          <a:ext cx="6864032" cy="1161833"/>
        </p:xfrm>
        <a:graphic>
          <a:graphicData uri="http://schemas.openxmlformats.org/drawingml/2006/table">
            <a:tbl>
              <a:tblPr firstRow="1" firstCol="1" bandRow="1">
                <a:tableStyleId>{5C22544A-7EE6-4342-B048-85BDC9FD1C3A}</a:tableStyleId>
              </a:tblPr>
              <a:tblGrid>
                <a:gridCol w="872439">
                  <a:extLst>
                    <a:ext uri="{9D8B030D-6E8A-4147-A177-3AD203B41FA5}">
                      <a16:colId xmlns:a16="http://schemas.microsoft.com/office/drawing/2014/main" val="2247801081"/>
                    </a:ext>
                  </a:extLst>
                </a:gridCol>
                <a:gridCol w="748257">
                  <a:extLst>
                    <a:ext uri="{9D8B030D-6E8A-4147-A177-3AD203B41FA5}">
                      <a16:colId xmlns:a16="http://schemas.microsoft.com/office/drawing/2014/main" val="2400768299"/>
                    </a:ext>
                  </a:extLst>
                </a:gridCol>
                <a:gridCol w="749048">
                  <a:extLst>
                    <a:ext uri="{9D8B030D-6E8A-4147-A177-3AD203B41FA5}">
                      <a16:colId xmlns:a16="http://schemas.microsoft.com/office/drawing/2014/main" val="1532674442"/>
                    </a:ext>
                  </a:extLst>
                </a:gridCol>
                <a:gridCol w="749048">
                  <a:extLst>
                    <a:ext uri="{9D8B030D-6E8A-4147-A177-3AD203B41FA5}">
                      <a16:colId xmlns:a16="http://schemas.microsoft.com/office/drawing/2014/main" val="2609522340"/>
                    </a:ext>
                  </a:extLst>
                </a:gridCol>
                <a:gridCol w="749048">
                  <a:extLst>
                    <a:ext uri="{9D8B030D-6E8A-4147-A177-3AD203B41FA5}">
                      <a16:colId xmlns:a16="http://schemas.microsoft.com/office/drawing/2014/main" val="2639116483"/>
                    </a:ext>
                  </a:extLst>
                </a:gridCol>
                <a:gridCol w="749048">
                  <a:extLst>
                    <a:ext uri="{9D8B030D-6E8A-4147-A177-3AD203B41FA5}">
                      <a16:colId xmlns:a16="http://schemas.microsoft.com/office/drawing/2014/main" val="982362835"/>
                    </a:ext>
                  </a:extLst>
                </a:gridCol>
                <a:gridCol w="749048">
                  <a:extLst>
                    <a:ext uri="{9D8B030D-6E8A-4147-A177-3AD203B41FA5}">
                      <a16:colId xmlns:a16="http://schemas.microsoft.com/office/drawing/2014/main" val="321922666"/>
                    </a:ext>
                  </a:extLst>
                </a:gridCol>
                <a:gridCol w="749048">
                  <a:extLst>
                    <a:ext uri="{9D8B030D-6E8A-4147-A177-3AD203B41FA5}">
                      <a16:colId xmlns:a16="http://schemas.microsoft.com/office/drawing/2014/main" val="8496306"/>
                    </a:ext>
                  </a:extLst>
                </a:gridCol>
                <a:gridCol w="749048">
                  <a:extLst>
                    <a:ext uri="{9D8B030D-6E8A-4147-A177-3AD203B41FA5}">
                      <a16:colId xmlns:a16="http://schemas.microsoft.com/office/drawing/2014/main" val="187058833"/>
                    </a:ext>
                  </a:extLst>
                </a:gridCol>
              </a:tblGrid>
              <a:tr h="165976">
                <a:tc rowSpan="2">
                  <a:txBody>
                    <a:bodyPr/>
                    <a:lstStyle/>
                    <a:p>
                      <a:pPr algn="just">
                        <a:spcAft>
                          <a:spcPts val="0"/>
                        </a:spcAft>
                      </a:pPr>
                      <a:r>
                        <a:rPr lang="zh-CN" sz="1050" kern="100">
                          <a:effectLst/>
                        </a:rPr>
                        <a:t>量化指标</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4">
                  <a:txBody>
                    <a:bodyPr/>
                    <a:lstStyle/>
                    <a:p>
                      <a:pPr algn="just">
                        <a:spcAft>
                          <a:spcPts val="0"/>
                        </a:spcAft>
                      </a:pPr>
                      <a:r>
                        <a:rPr lang="en-US" sz="1050" kern="100" dirty="0" err="1">
                          <a:effectLst/>
                        </a:rPr>
                        <a:t>cameraman.tif</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spcAft>
                          <a:spcPts val="0"/>
                        </a:spcAft>
                      </a:pPr>
                      <a:r>
                        <a:rPr lang="en-US" sz="1050" kern="100">
                          <a:effectLst/>
                        </a:rPr>
                        <a:t>lena.jpg</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3824201"/>
                  </a:ext>
                </a:extLst>
              </a:tr>
              <a:tr h="165976">
                <a:tc vMerge="1">
                  <a:txBody>
                    <a:bodyPr/>
                    <a:lstStyle/>
                    <a:p>
                      <a:endParaRPr lang="zh-CN" altLang="en-US"/>
                    </a:p>
                  </a:txBody>
                  <a:tcPr/>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73658243"/>
                  </a:ext>
                </a:extLst>
              </a:tr>
              <a:tr h="165976">
                <a:tc>
                  <a:txBody>
                    <a:bodyPr/>
                    <a:lstStyle/>
                    <a:p>
                      <a:pPr algn="just">
                        <a:spcAft>
                          <a:spcPts val="0"/>
                        </a:spcAft>
                      </a:pPr>
                      <a:r>
                        <a:rPr lang="en-US" sz="1050" kern="100" dirty="0">
                          <a:effectLst/>
                        </a:rPr>
                        <a:t>FSIM</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0.0961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0.1278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0.8675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0.9729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0.0949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0.1149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0.8401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0.9825</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68951703"/>
                  </a:ext>
                </a:extLst>
              </a:tr>
              <a:tr h="165976">
                <a:tc>
                  <a:txBody>
                    <a:bodyPr/>
                    <a:lstStyle/>
                    <a:p>
                      <a:pPr algn="just">
                        <a:spcAft>
                          <a:spcPts val="0"/>
                        </a:spcAft>
                      </a:pPr>
                      <a:r>
                        <a:rPr lang="en-US" sz="1050" kern="100">
                          <a:effectLst/>
                        </a:rPr>
                        <a:t>SSIM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0.0334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0.6891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0.0000</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0.0422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0.6946</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40849458"/>
                  </a:ext>
                </a:extLst>
              </a:tr>
              <a:tr h="331953">
                <a:tc>
                  <a:txBody>
                    <a:bodyPr/>
                    <a:lstStyle/>
                    <a:p>
                      <a:pPr algn="just">
                        <a:spcAft>
                          <a:spcPts val="0"/>
                        </a:spcAft>
                      </a:pPr>
                      <a:r>
                        <a:rPr lang="en-US" sz="1050" kern="100">
                          <a:effectLst/>
                        </a:rPr>
                        <a:t>Histogram Distance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0.0040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0.3914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0.8186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0.4333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0.7269</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54536062"/>
                  </a:ext>
                </a:extLst>
              </a:tr>
              <a:tr h="165976">
                <a:tc>
                  <a:txBody>
                    <a:bodyPr/>
                    <a:lstStyle/>
                    <a:p>
                      <a:pPr algn="just">
                        <a:spcAft>
                          <a:spcPts val="0"/>
                        </a:spcAft>
                      </a:pPr>
                      <a:r>
                        <a:rPr lang="en-US" sz="1050" kern="100">
                          <a:effectLst/>
                        </a:rPr>
                        <a:t>Time(s)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0.0060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0.6527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0.5127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0.0061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1.2712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1.0373</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88754726"/>
                  </a:ext>
                </a:extLst>
              </a:tr>
            </a:tbl>
          </a:graphicData>
        </a:graphic>
      </p:graphicFrame>
      <p:graphicFrame>
        <p:nvGraphicFramePr>
          <p:cNvPr id="7" name="表格 6"/>
          <p:cNvGraphicFramePr>
            <a:graphicFrameLocks noGrp="1"/>
          </p:cNvGraphicFramePr>
          <p:nvPr>
            <p:extLst>
              <p:ext uri="{D42A27DB-BD31-4B8C-83A1-F6EECF244321}">
                <p14:modId xmlns:p14="http://schemas.microsoft.com/office/powerpoint/2010/main" val="4062773062"/>
              </p:ext>
            </p:extLst>
          </p:nvPr>
        </p:nvGraphicFramePr>
        <p:xfrm>
          <a:off x="4803713" y="5422188"/>
          <a:ext cx="6864032" cy="1120140"/>
        </p:xfrm>
        <a:graphic>
          <a:graphicData uri="http://schemas.openxmlformats.org/drawingml/2006/table">
            <a:tbl>
              <a:tblPr firstRow="1" firstCol="1" bandRow="1">
                <a:tableStyleId>{5C22544A-7EE6-4342-B048-85BDC9FD1C3A}</a:tableStyleId>
              </a:tblPr>
              <a:tblGrid>
                <a:gridCol w="872439">
                  <a:extLst>
                    <a:ext uri="{9D8B030D-6E8A-4147-A177-3AD203B41FA5}">
                      <a16:colId xmlns:a16="http://schemas.microsoft.com/office/drawing/2014/main" val="2946450945"/>
                    </a:ext>
                  </a:extLst>
                </a:gridCol>
                <a:gridCol w="748257">
                  <a:extLst>
                    <a:ext uri="{9D8B030D-6E8A-4147-A177-3AD203B41FA5}">
                      <a16:colId xmlns:a16="http://schemas.microsoft.com/office/drawing/2014/main" val="3238684255"/>
                    </a:ext>
                  </a:extLst>
                </a:gridCol>
                <a:gridCol w="749048">
                  <a:extLst>
                    <a:ext uri="{9D8B030D-6E8A-4147-A177-3AD203B41FA5}">
                      <a16:colId xmlns:a16="http://schemas.microsoft.com/office/drawing/2014/main" val="965316631"/>
                    </a:ext>
                  </a:extLst>
                </a:gridCol>
                <a:gridCol w="749048">
                  <a:extLst>
                    <a:ext uri="{9D8B030D-6E8A-4147-A177-3AD203B41FA5}">
                      <a16:colId xmlns:a16="http://schemas.microsoft.com/office/drawing/2014/main" val="423951308"/>
                    </a:ext>
                  </a:extLst>
                </a:gridCol>
                <a:gridCol w="749048">
                  <a:extLst>
                    <a:ext uri="{9D8B030D-6E8A-4147-A177-3AD203B41FA5}">
                      <a16:colId xmlns:a16="http://schemas.microsoft.com/office/drawing/2014/main" val="1066004490"/>
                    </a:ext>
                  </a:extLst>
                </a:gridCol>
                <a:gridCol w="749048">
                  <a:extLst>
                    <a:ext uri="{9D8B030D-6E8A-4147-A177-3AD203B41FA5}">
                      <a16:colId xmlns:a16="http://schemas.microsoft.com/office/drawing/2014/main" val="2030799295"/>
                    </a:ext>
                  </a:extLst>
                </a:gridCol>
                <a:gridCol w="749048">
                  <a:extLst>
                    <a:ext uri="{9D8B030D-6E8A-4147-A177-3AD203B41FA5}">
                      <a16:colId xmlns:a16="http://schemas.microsoft.com/office/drawing/2014/main" val="2224171389"/>
                    </a:ext>
                  </a:extLst>
                </a:gridCol>
                <a:gridCol w="749048">
                  <a:extLst>
                    <a:ext uri="{9D8B030D-6E8A-4147-A177-3AD203B41FA5}">
                      <a16:colId xmlns:a16="http://schemas.microsoft.com/office/drawing/2014/main" val="2884452120"/>
                    </a:ext>
                  </a:extLst>
                </a:gridCol>
                <a:gridCol w="749048">
                  <a:extLst>
                    <a:ext uri="{9D8B030D-6E8A-4147-A177-3AD203B41FA5}">
                      <a16:colId xmlns:a16="http://schemas.microsoft.com/office/drawing/2014/main" val="534968565"/>
                    </a:ext>
                  </a:extLst>
                </a:gridCol>
              </a:tblGrid>
              <a:tr h="0">
                <a:tc rowSpan="2">
                  <a:txBody>
                    <a:bodyPr/>
                    <a:lstStyle/>
                    <a:p>
                      <a:pPr algn="just">
                        <a:spcAft>
                          <a:spcPts val="0"/>
                        </a:spcAft>
                      </a:pPr>
                      <a:r>
                        <a:rPr lang="zh-CN" sz="1050" kern="100">
                          <a:effectLst/>
                        </a:rPr>
                        <a:t>量化指标</a:t>
                      </a:r>
                      <a:endParaRPr lang="zh-CN" sz="1050" kern="100">
                        <a:effectLst/>
                        <a:latin typeface="Times New Roman" panose="02020603050405020304" pitchFamily="18" charset="0"/>
                        <a:ea typeface="宋体" panose="02010600030101010101" pitchFamily="2" charset="-122"/>
                      </a:endParaRPr>
                    </a:p>
                  </a:txBody>
                  <a:tcPr marL="68580" marR="68580" marT="0" marB="0"/>
                </a:tc>
                <a:tc gridSpan="4">
                  <a:txBody>
                    <a:bodyPr/>
                    <a:lstStyle/>
                    <a:p>
                      <a:pPr algn="just">
                        <a:spcAft>
                          <a:spcPts val="0"/>
                        </a:spcAft>
                      </a:pPr>
                      <a:r>
                        <a:rPr lang="en-US" sz="1050" kern="100">
                          <a:effectLst/>
                        </a:rPr>
                        <a:t>cameraman.tif</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p>
                      <a:pPr algn="just">
                        <a:spcAft>
                          <a:spcPts val="0"/>
                        </a:spcAft>
                      </a:pPr>
                      <a:r>
                        <a:rPr lang="en-US" sz="1050" kern="100">
                          <a:effectLst/>
                        </a:rPr>
                        <a:t>lena.jpg</a:t>
                      </a:r>
                      <a:endParaRPr lang="zh-CN" sz="1050" kern="1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232077373"/>
                  </a:ext>
                </a:extLst>
              </a:tr>
              <a:tr h="0">
                <a:tc vMerge="1">
                  <a:txBody>
                    <a:bodyPr/>
                    <a:lstStyle/>
                    <a:p>
                      <a:endParaRPr lang="zh-CN" altLang="en-US"/>
                    </a:p>
                  </a:txBody>
                  <a:tcPr/>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SAF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SMF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AMF</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PA</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87805609"/>
                  </a:ext>
                </a:extLst>
              </a:tr>
              <a:tr h="0">
                <a:tc>
                  <a:txBody>
                    <a:bodyPr/>
                    <a:lstStyle/>
                    <a:p>
                      <a:pPr algn="just">
                        <a:spcAft>
                          <a:spcPts val="0"/>
                        </a:spcAft>
                      </a:pPr>
                      <a:r>
                        <a:rPr lang="en-US" sz="1050" kern="100">
                          <a:effectLst/>
                        </a:rPr>
                        <a:t>FSIM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0.0939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0.1496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0.8502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0.9621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0.0946</a:t>
                      </a:r>
                      <a:endParaRPr lang="zh-CN" sz="105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0.1425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0.8217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0.9722</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9902017"/>
                  </a:ext>
                </a:extLst>
              </a:tr>
              <a:tr h="0">
                <a:tc>
                  <a:txBody>
                    <a:bodyPr/>
                    <a:lstStyle/>
                    <a:p>
                      <a:pPr algn="just">
                        <a:spcAft>
                          <a:spcPts val="0"/>
                        </a:spcAft>
                      </a:pPr>
                      <a:r>
                        <a:rPr lang="en-US" sz="1050" kern="100">
                          <a:effectLst/>
                        </a:rPr>
                        <a:t>SSIM</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0.0159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0.6093</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0.0000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0.0195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0.6099</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09031946"/>
                  </a:ext>
                </a:extLst>
              </a:tr>
              <a:tr h="0">
                <a:tc>
                  <a:txBody>
                    <a:bodyPr/>
                    <a:lstStyle/>
                    <a:p>
                      <a:pPr algn="just">
                        <a:spcAft>
                          <a:spcPts val="0"/>
                        </a:spcAft>
                      </a:pPr>
                      <a:r>
                        <a:rPr lang="en-US" sz="1050" kern="100">
                          <a:effectLst/>
                        </a:rPr>
                        <a:t>Histogram Distance</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0.0041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0.2766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0.6352</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0.0020</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0.0028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0.3001</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0.7262</a:t>
                      </a:r>
                      <a:endParaRPr lang="zh-CN" sz="105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36872394"/>
                  </a:ext>
                </a:extLst>
              </a:tr>
              <a:tr h="0">
                <a:tc>
                  <a:txBody>
                    <a:bodyPr/>
                    <a:lstStyle/>
                    <a:p>
                      <a:pPr algn="just">
                        <a:spcAft>
                          <a:spcPts val="0"/>
                        </a:spcAft>
                      </a:pPr>
                      <a:r>
                        <a:rPr lang="en-US" sz="1050" kern="100">
                          <a:effectLst/>
                        </a:rPr>
                        <a:t>Time(s)</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0.0016</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0.0064</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1.1198</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0.9507</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0.0015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0.0055</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a:effectLst/>
                        </a:rPr>
                        <a:t>1.3139</a:t>
                      </a:r>
                      <a:endParaRPr lang="zh-CN" sz="105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spcAft>
                          <a:spcPts val="0"/>
                        </a:spcAft>
                      </a:pPr>
                      <a:r>
                        <a:rPr lang="en-US" sz="1050" kern="100" dirty="0">
                          <a:effectLst/>
                        </a:rPr>
                        <a:t>1.0533</a:t>
                      </a:r>
                      <a:endParaRPr lang="zh-CN" sz="105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43867598"/>
                  </a:ext>
                </a:extLst>
              </a:tr>
            </a:tbl>
          </a:graphicData>
        </a:graphic>
      </p:graphicFrame>
      <p:sp>
        <p:nvSpPr>
          <p:cNvPr id="8" name="文本框 7"/>
          <p:cNvSpPr txBox="1"/>
          <p:nvPr/>
        </p:nvSpPr>
        <p:spPr>
          <a:xfrm>
            <a:off x="4183030" y="1718427"/>
            <a:ext cx="620683" cy="369332"/>
          </a:xfrm>
          <a:prstGeom prst="rect">
            <a:avLst/>
          </a:prstGeom>
          <a:noFill/>
        </p:spPr>
        <p:txBody>
          <a:bodyPr wrap="none" rtlCol="0">
            <a:spAutoFit/>
          </a:bodyPr>
          <a:lstStyle/>
          <a:p>
            <a:r>
              <a:rPr lang="en-US" altLang="zh-CN" dirty="0" smtClean="0"/>
              <a:t>80%</a:t>
            </a:r>
            <a:endParaRPr lang="zh-CN" altLang="en-US" dirty="0"/>
          </a:p>
        </p:txBody>
      </p:sp>
      <p:sp>
        <p:nvSpPr>
          <p:cNvPr id="9" name="文本框 8"/>
          <p:cNvSpPr txBox="1"/>
          <p:nvPr/>
        </p:nvSpPr>
        <p:spPr>
          <a:xfrm>
            <a:off x="4183029" y="3072190"/>
            <a:ext cx="620683" cy="369332"/>
          </a:xfrm>
          <a:prstGeom prst="rect">
            <a:avLst/>
          </a:prstGeom>
          <a:noFill/>
        </p:spPr>
        <p:txBody>
          <a:bodyPr wrap="none" rtlCol="0">
            <a:spAutoFit/>
          </a:bodyPr>
          <a:lstStyle/>
          <a:p>
            <a:r>
              <a:rPr lang="en-US" altLang="zh-CN" dirty="0" smtClean="0"/>
              <a:t>85%</a:t>
            </a:r>
            <a:endParaRPr lang="zh-CN" altLang="en-US" dirty="0"/>
          </a:p>
        </p:txBody>
      </p:sp>
      <p:sp>
        <p:nvSpPr>
          <p:cNvPr id="10" name="文本框 9"/>
          <p:cNvSpPr txBox="1"/>
          <p:nvPr/>
        </p:nvSpPr>
        <p:spPr>
          <a:xfrm>
            <a:off x="4183028" y="4429331"/>
            <a:ext cx="620683" cy="369332"/>
          </a:xfrm>
          <a:prstGeom prst="rect">
            <a:avLst/>
          </a:prstGeom>
          <a:noFill/>
        </p:spPr>
        <p:txBody>
          <a:bodyPr wrap="none" rtlCol="0">
            <a:spAutoFit/>
          </a:bodyPr>
          <a:lstStyle/>
          <a:p>
            <a:r>
              <a:rPr lang="en-US" altLang="zh-CN" dirty="0"/>
              <a:t>9</a:t>
            </a:r>
            <a:r>
              <a:rPr lang="en-US" altLang="zh-CN" dirty="0" smtClean="0"/>
              <a:t>0%</a:t>
            </a:r>
            <a:endParaRPr lang="zh-CN" altLang="en-US" dirty="0"/>
          </a:p>
        </p:txBody>
      </p:sp>
      <p:sp>
        <p:nvSpPr>
          <p:cNvPr id="11" name="文本框 10"/>
          <p:cNvSpPr txBox="1"/>
          <p:nvPr/>
        </p:nvSpPr>
        <p:spPr>
          <a:xfrm>
            <a:off x="4183028" y="5794609"/>
            <a:ext cx="620683" cy="369332"/>
          </a:xfrm>
          <a:prstGeom prst="rect">
            <a:avLst/>
          </a:prstGeom>
          <a:noFill/>
        </p:spPr>
        <p:txBody>
          <a:bodyPr wrap="none" rtlCol="0">
            <a:spAutoFit/>
          </a:bodyPr>
          <a:lstStyle/>
          <a:p>
            <a:r>
              <a:rPr lang="en-US" altLang="zh-CN" dirty="0" smtClean="0"/>
              <a:t>95%</a:t>
            </a:r>
            <a:endParaRPr lang="zh-CN" altLang="en-US" dirty="0"/>
          </a:p>
        </p:txBody>
      </p:sp>
    </p:spTree>
    <p:extLst>
      <p:ext uri="{BB962C8B-B14F-4D97-AF65-F5344CB8AC3E}">
        <p14:creationId xmlns:p14="http://schemas.microsoft.com/office/powerpoint/2010/main" val="4150119598"/>
      </p:ext>
    </p:extLst>
  </p:cSld>
  <p:clrMapOvr>
    <a:masterClrMapping/>
  </p:clrMapOvr>
  <p:timing>
    <p:tnLst>
      <p:par>
        <p:cTn id="1" dur="indefinite" restart="never" nodeType="tmRoot"/>
      </p:par>
    </p:tnLst>
  </p:timing>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227</TotalTime>
  <Words>1348</Words>
  <Application>Microsoft Office PowerPoint</Application>
  <PresentationFormat>宽屏</PresentationFormat>
  <Paragraphs>357</Paragraphs>
  <Slides>16</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宋体</vt:lpstr>
      <vt:lpstr>幼圆</vt:lpstr>
      <vt:lpstr>Arial</vt:lpstr>
      <vt:lpstr>Calibri</vt:lpstr>
      <vt:lpstr>Century Gothic</vt:lpstr>
      <vt:lpstr>Times New Roman</vt:lpstr>
      <vt:lpstr>Wingdings 3</vt:lpstr>
      <vt:lpstr>丝状</vt:lpstr>
      <vt:lpstr>噪逸   ——基于动态窗口的图像椒盐噪声高效去除工具   </vt:lpstr>
      <vt:lpstr>1.项目简介</vt:lpstr>
      <vt:lpstr>2.相关研究</vt:lpstr>
      <vt:lpstr>3. 算法PA (Proposed Algorithm)</vt:lpstr>
      <vt:lpstr>3. 算法PA (Proposed Algorithm)</vt:lpstr>
      <vt:lpstr>4. 实验结果</vt:lpstr>
      <vt:lpstr>4. 实验结果</vt:lpstr>
      <vt:lpstr>4. 实验结果</vt:lpstr>
      <vt:lpstr>4. 实验结果</vt:lpstr>
      <vt:lpstr>4. 实验结果</vt:lpstr>
      <vt:lpstr>4. 实验结果</vt:lpstr>
      <vt:lpstr>5. 具体应用</vt:lpstr>
      <vt:lpstr>5. 具体应用</vt:lpstr>
      <vt:lpstr>5. 结论</vt:lpstr>
      <vt:lpstr>参考文献</vt:lpstr>
      <vt:lpstr>谢谢倾听！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去除灰度图像高密度椒盐噪声算法研究  </dc:title>
  <dc:creator>王思琪</dc:creator>
  <cp:lastModifiedBy>岳桐宇</cp:lastModifiedBy>
  <cp:revision>20</cp:revision>
  <dcterms:created xsi:type="dcterms:W3CDTF">2017-02-22T03:42:36Z</dcterms:created>
  <dcterms:modified xsi:type="dcterms:W3CDTF">2017-03-18T04:24:48Z</dcterms:modified>
</cp:coreProperties>
</file>